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0" r:id="rId4"/>
    <p:sldId id="301" r:id="rId5"/>
    <p:sldId id="302" r:id="rId6"/>
    <p:sldId id="281" r:id="rId7"/>
    <p:sldId id="273" r:id="rId8"/>
    <p:sldId id="274" r:id="rId9"/>
    <p:sldId id="286" r:id="rId10"/>
    <p:sldId id="287" r:id="rId11"/>
    <p:sldId id="288" r:id="rId12"/>
    <p:sldId id="289" r:id="rId13"/>
    <p:sldId id="292" r:id="rId14"/>
    <p:sldId id="293" r:id="rId15"/>
    <p:sldId id="280" r:id="rId16"/>
    <p:sldId id="294" r:id="rId17"/>
    <p:sldId id="296" r:id="rId18"/>
    <p:sldId id="297" r:id="rId19"/>
    <p:sldId id="298" r:id="rId20"/>
    <p:sldId id="300" r:id="rId21"/>
    <p:sldId id="258" r:id="rId22"/>
  </p:sldIdLst>
  <p:sldSz cx="12192000" cy="6858000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9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72" y="72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96D6C-1083-4836-9103-572851FC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2D8FEB-5AB7-4C64-A3DC-E6332E875BB3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A8408-789C-4660-B092-73FE97B5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C2EFA-8F1D-4D6E-BB69-18B1AC339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200D1-38B4-4C3B-9DF8-367187AEDAA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0749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6072D-BD5F-46FA-A65C-085878C5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F2256-D83D-4B27-82DC-8F1E6F61FA0B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78A0D-6AC5-4C6E-A2AC-AF1A3C4F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1258-2A35-4D08-8C37-F26636754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0B78-DA57-4655-A760-61990C2C55E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1456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1CD4A-2B79-4938-8363-008D01CB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5A514-00F7-48B6-9E94-96CA13A8A0FF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A12FF-B0F4-46E8-9A5C-92836BF8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E8906-5C89-4063-93C7-03528113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FF0F0-A6F2-4DE7-BCE6-84A4C91D39DC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139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6A6F-8D28-4948-9846-A81A6C69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4B8A94-C9DB-4A09-A63A-C821861A1895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ACAEA-E0DC-4FB4-9ACA-3C6F266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4CB61-70F2-43CE-97EF-7AF49885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8E329-8C7F-4ADD-A3C3-7161670EE267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6136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10B04-6E4F-4358-B7C4-8BD82F57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D4476-33D2-4DF6-B83D-E95032611096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81C0-C43F-4D8A-90C5-CCCEF697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8A4D5-2E8B-4D3E-8084-FFA4CC3A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8D5E0-02CF-4FE0-B33D-B777DB8A494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3199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E7D1A3-5637-4041-9E49-767C18CA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38833-D4EF-4949-B1C3-8231441EEC25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84C5FB-B98E-4B85-989D-414D8788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D45B3-3809-48A3-8F93-A5F29ACF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966DA-B7A8-4E30-8A1F-77D94C06124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3079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0FC329-AA0F-45F3-9120-40684725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8E8510-F595-4EB3-84DF-273CA0E77BE0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7A10B5E-0189-4450-AD36-8FED29DC9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CBB455D-8275-425F-B6C0-915B30D3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280F-D1D1-4F4D-8865-E18A12B6F3C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7966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0484D1-6D75-439D-BB7A-8B4C99A1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9F743-1FDE-4CD9-8BFD-36771EF17BC6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BA114FE-728F-4FEB-8969-10B1CF99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5DFFCA-5FC2-4A44-AC22-B16DCA97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2912-B8D4-42B9-9840-3C099FB1B465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545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2B3DED-BEC0-4803-9CEB-A2D18DFF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98E58-DD37-4718-BB68-5897FB99A7DE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CC2358-6052-48E5-8B41-D399C66B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F3E080-31ED-4033-9582-30478814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AE11C-0D9A-40B4-906B-1E8C2A9EFBD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4300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B90928-15E0-42D9-81A3-A903D8B8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E2D22C-08E6-482B-9A66-E2C9FAA7FF31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DA4202-24BD-4019-8504-30526744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6A183-9001-4A6A-A719-5AF70493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4E251-AF59-4D54-B96C-85B9B5F0FE7B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036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088A80-5058-417D-9B77-26DE9EE47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D76DD8-CC47-4941-9B29-76D8541C801D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9D1FD9-484E-4B44-AA18-FDEF1C92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F7D038-5605-4744-92AC-BF65509F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0D96-9EAA-4349-BB19-BFEE10B6D00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92330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3AFADC-C263-44F0-9983-41F9714BBE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68EB909-C258-4EE7-934C-5DE5C34D5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94A4F-214E-462A-B704-50366ED1E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50D8E49-0273-4F3D-B106-3CE727767D0F}" type="datetime1">
              <a:rPr lang="en-US" altLang="hu-HU"/>
              <a:pPr/>
              <a:t>3/18/2021</a:t>
            </a:fld>
            <a:endParaRPr lang="en-US" alt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FA981-8A46-4EA6-B24D-341F74B8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5B0BC-1696-4D32-8B93-7D1F1853A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BA89CE-C9F1-4FA8-A7AB-42F98407DC66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v.microsoft.com/qHwIsumZs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oktatastechnika@zeneakademia.h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tsupport.zarovizsga@zeneakademia.h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lfze.hu/netfolder/ExtraNet/tavvizsga_hallgato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hyperlink" Target="mailto:itsupport.vizsga@zeneakademia.h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7FFF787-08FA-405C-A5BE-982D1F08C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988" y="618563"/>
            <a:ext cx="7784312" cy="389572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04829" y="230056"/>
            <a:ext cx="938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Válassza a „Feltöltés” </a:t>
            </a:r>
            <a:r>
              <a:rPr lang="hu-HU" sz="1600" dirty="0">
                <a:solidFill>
                  <a:srgbClr val="FF0000"/>
                </a:solidFill>
                <a:sym typeface="Wingdings" panose="05000000000000000000" pitchFamily="2" charset="2"/>
              </a:rPr>
              <a:t> „Fájlok” opciót.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718802" y="607825"/>
            <a:ext cx="798755" cy="266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1820562" y="1042069"/>
            <a:ext cx="805047" cy="199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zis 11"/>
          <p:cNvSpPr/>
          <p:nvPr/>
        </p:nvSpPr>
        <p:spPr>
          <a:xfrm>
            <a:off x="2718802" y="873937"/>
            <a:ext cx="399377" cy="268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201856" y="4757503"/>
            <a:ext cx="10602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Kiválasztva a fájlokat, amiket szeretne feltölteni, kattintson a „Megnyitás” gombra! Ekkor elindul a feltöltés.</a:t>
            </a:r>
          </a:p>
          <a:p>
            <a:pPr algn="ctr"/>
            <a:r>
              <a:rPr lang="hu-HU" sz="1600" dirty="0">
                <a:solidFill>
                  <a:srgbClr val="FF0000"/>
                </a:solidFill>
              </a:rPr>
              <a:t>A feltöltött fájloknak is érdemes olyan nevet adni, amely a saját lehetőleg a saját nevével kezdődik!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D9D40EE-4EAD-4BFC-BC41-07B30BC5BB8C}"/>
              </a:ext>
            </a:extLst>
          </p:cNvPr>
          <p:cNvSpPr/>
          <p:nvPr/>
        </p:nvSpPr>
        <p:spPr>
          <a:xfrm>
            <a:off x="3611217" y="1307000"/>
            <a:ext cx="1073426" cy="20872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739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94" y="721196"/>
            <a:ext cx="9563100" cy="34385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304829" y="230056"/>
            <a:ext cx="938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feltöltést követően lépjen vissza a „Fájlok” opcióra, hogy meg tudja osztani a mappát!</a:t>
            </a:r>
          </a:p>
        </p:txBody>
      </p:sp>
      <p:sp>
        <p:nvSpPr>
          <p:cNvPr id="11" name="Ellipszis 10"/>
          <p:cNvSpPr/>
          <p:nvPr/>
        </p:nvSpPr>
        <p:spPr>
          <a:xfrm>
            <a:off x="1400748" y="1607105"/>
            <a:ext cx="609284" cy="3864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 flipV="1">
            <a:off x="1021492" y="2108886"/>
            <a:ext cx="568411" cy="1136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 12"/>
          <p:cNvSpPr/>
          <p:nvPr/>
        </p:nvSpPr>
        <p:spPr>
          <a:xfrm>
            <a:off x="2454875" y="2746109"/>
            <a:ext cx="2356022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Lekerekített téglalap 14"/>
          <p:cNvSpPr/>
          <p:nvPr/>
        </p:nvSpPr>
        <p:spPr>
          <a:xfrm>
            <a:off x="2454875" y="3166239"/>
            <a:ext cx="1169774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6" name="Lekerekített téglalap 15"/>
          <p:cNvSpPr/>
          <p:nvPr/>
        </p:nvSpPr>
        <p:spPr>
          <a:xfrm>
            <a:off x="2454875" y="3586369"/>
            <a:ext cx="741408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6682683" y="2746109"/>
            <a:ext cx="871414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9" name="Lekerekített téglalap 18"/>
          <p:cNvSpPr/>
          <p:nvPr/>
        </p:nvSpPr>
        <p:spPr>
          <a:xfrm>
            <a:off x="6682683" y="3137612"/>
            <a:ext cx="871414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6682683" y="3536118"/>
            <a:ext cx="871414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864A823-23FC-4239-B7EA-419DE2497A88}"/>
              </a:ext>
            </a:extLst>
          </p:cNvPr>
          <p:cNvSpPr/>
          <p:nvPr/>
        </p:nvSpPr>
        <p:spPr>
          <a:xfrm>
            <a:off x="3196282" y="1695970"/>
            <a:ext cx="1508239" cy="20872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409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092" y="790206"/>
            <a:ext cx="7420103" cy="419162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304829" y="230056"/>
            <a:ext cx="938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mappa megosztásához először kattintson a függőleges „…”</a:t>
            </a:r>
            <a:r>
              <a:rPr lang="hu-HU" sz="1600" dirty="0" err="1">
                <a:solidFill>
                  <a:srgbClr val="FF0000"/>
                </a:solidFill>
              </a:rPr>
              <a:t>-ra</a:t>
            </a:r>
            <a:r>
              <a:rPr lang="hu-HU" sz="1600" dirty="0">
                <a:solidFill>
                  <a:srgbClr val="FF0000"/>
                </a:solidFill>
              </a:rPr>
              <a:t>, majd válassza a „Megosztás” lehetőséget!</a:t>
            </a:r>
          </a:p>
        </p:txBody>
      </p:sp>
      <p:sp>
        <p:nvSpPr>
          <p:cNvPr id="4" name="Ellipszis 3"/>
          <p:cNvSpPr/>
          <p:nvPr/>
        </p:nvSpPr>
        <p:spPr>
          <a:xfrm>
            <a:off x="5140411" y="1556951"/>
            <a:ext cx="222421" cy="469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362833" y="1622854"/>
            <a:ext cx="741406" cy="3377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 flipH="1" flipV="1">
            <a:off x="6252519" y="1837038"/>
            <a:ext cx="1079157" cy="502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kerekített téglalap 12"/>
          <p:cNvSpPr/>
          <p:nvPr/>
        </p:nvSpPr>
        <p:spPr>
          <a:xfrm>
            <a:off x="6808573" y="1729945"/>
            <a:ext cx="589005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829CA805-46A6-440C-900F-C49F05435C21}"/>
              </a:ext>
            </a:extLst>
          </p:cNvPr>
          <p:cNvSpPr/>
          <p:nvPr/>
        </p:nvSpPr>
        <p:spPr>
          <a:xfrm>
            <a:off x="3877000" y="1687367"/>
            <a:ext cx="907035" cy="20872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786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5EC32DD3-F356-4C25-9CD3-2C9A52EC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14" y="2124713"/>
            <a:ext cx="9550089" cy="3690936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FD7F1CC5-B24C-4893-A625-8E73307BB78A}"/>
              </a:ext>
            </a:extLst>
          </p:cNvPr>
          <p:cNvCxnSpPr/>
          <p:nvPr/>
        </p:nvCxnSpPr>
        <p:spPr>
          <a:xfrm flipH="1">
            <a:off x="3797327" y="2833816"/>
            <a:ext cx="725246" cy="30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ekerekített téglalap 6">
            <a:extLst>
              <a:ext uri="{FF2B5EF4-FFF2-40B4-BE49-F238E27FC236}">
                <a16:creationId xmlns:a16="http://schemas.microsoft.com/office/drawing/2014/main" id="{05959CB1-CFD8-4014-BCF5-8272D5BC18F7}"/>
              </a:ext>
            </a:extLst>
          </p:cNvPr>
          <p:cNvSpPr/>
          <p:nvPr/>
        </p:nvSpPr>
        <p:spPr>
          <a:xfrm>
            <a:off x="6236043" y="3817028"/>
            <a:ext cx="741408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4" name="Lekerekített téglalap 5">
            <a:extLst>
              <a:ext uri="{FF2B5EF4-FFF2-40B4-BE49-F238E27FC236}">
                <a16:creationId xmlns:a16="http://schemas.microsoft.com/office/drawing/2014/main" id="{EF79E9B5-5F3E-454B-846D-F0B9B96D4265}"/>
              </a:ext>
            </a:extLst>
          </p:cNvPr>
          <p:cNvSpPr/>
          <p:nvPr/>
        </p:nvSpPr>
        <p:spPr>
          <a:xfrm>
            <a:off x="7475837" y="3845862"/>
            <a:ext cx="399536" cy="947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733C5558-BCDD-4153-8C3E-92835C4AF212}"/>
              </a:ext>
            </a:extLst>
          </p:cNvPr>
          <p:cNvSpPr/>
          <p:nvPr/>
        </p:nvSpPr>
        <p:spPr>
          <a:xfrm>
            <a:off x="1672281" y="2965622"/>
            <a:ext cx="1894703" cy="53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3986B3D-2C84-4182-B37B-DF148274AE52}"/>
              </a:ext>
            </a:extLst>
          </p:cNvPr>
          <p:cNvSpPr txBox="1"/>
          <p:nvPr/>
        </p:nvSpPr>
        <p:spPr>
          <a:xfrm>
            <a:off x="584257" y="1325689"/>
            <a:ext cx="1073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megosztás beállításához kattintson a zöld fölgömb alakú ikonra.</a:t>
            </a:r>
          </a:p>
        </p:txBody>
      </p:sp>
    </p:spTree>
    <p:extLst>
      <p:ext uri="{BB962C8B-B14F-4D97-AF65-F5344CB8AC3E}">
        <p14:creationId xmlns:p14="http://schemas.microsoft.com/office/powerpoint/2010/main" val="170198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85ABCDDC-5E5D-4160-9E9D-6CD79F922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465" y="2196157"/>
            <a:ext cx="2981325" cy="398145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F52B6DAC-199D-4538-8DDE-08C0F8634B62}"/>
              </a:ext>
            </a:extLst>
          </p:cNvPr>
          <p:cNvSpPr txBox="1"/>
          <p:nvPr/>
        </p:nvSpPr>
        <p:spPr>
          <a:xfrm>
            <a:off x="806679" y="1122551"/>
            <a:ext cx="10734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Válassza a „A hivatkozással rendelkező személyek” beállítást és a „Szerkesztés engedélyezése” lehetőség ne legyen kipipálva!</a:t>
            </a: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r>
              <a:rPr lang="hu-HU" sz="1600" dirty="0">
                <a:solidFill>
                  <a:srgbClr val="FF0000"/>
                </a:solidFill>
              </a:rPr>
              <a:t>Kattintson az „Alkalmaz” gombra!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746FAEC8-6D48-412C-87E6-D4B17B4CB4F6}"/>
              </a:ext>
            </a:extLst>
          </p:cNvPr>
          <p:cNvCxnSpPr/>
          <p:nvPr/>
        </p:nvCxnSpPr>
        <p:spPr>
          <a:xfrm flipH="1">
            <a:off x="6939544" y="2876560"/>
            <a:ext cx="725246" cy="30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C8AB9AAC-C37F-43EB-ABD9-BE47EEAF5227}"/>
              </a:ext>
            </a:extLst>
          </p:cNvPr>
          <p:cNvCxnSpPr/>
          <p:nvPr/>
        </p:nvCxnSpPr>
        <p:spPr>
          <a:xfrm>
            <a:off x="3954163" y="5181600"/>
            <a:ext cx="633997" cy="30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zis 17">
            <a:extLst>
              <a:ext uri="{FF2B5EF4-FFF2-40B4-BE49-F238E27FC236}">
                <a16:creationId xmlns:a16="http://schemas.microsoft.com/office/drawing/2014/main" id="{82C42691-1743-416F-8200-59F9EA99A7D6}"/>
              </a:ext>
            </a:extLst>
          </p:cNvPr>
          <p:cNvSpPr/>
          <p:nvPr/>
        </p:nvSpPr>
        <p:spPr>
          <a:xfrm>
            <a:off x="5461686" y="5604899"/>
            <a:ext cx="1268628" cy="53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7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14" y="2124713"/>
            <a:ext cx="9550089" cy="3690936"/>
          </a:xfrm>
          <a:prstGeom prst="rect">
            <a:avLst/>
          </a:prstGeom>
          <a:effectLst>
            <a:softEdge rad="0"/>
          </a:effec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2419101" y="4689121"/>
            <a:ext cx="725246" cy="30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kerekített téglalap 6"/>
          <p:cNvSpPr/>
          <p:nvPr/>
        </p:nvSpPr>
        <p:spPr>
          <a:xfrm>
            <a:off x="6236043" y="3817028"/>
            <a:ext cx="741408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84257" y="1325689"/>
            <a:ext cx="1073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megosztáshoz kattintson a „Hivatkozás másolása” linkre.</a:t>
            </a:r>
          </a:p>
        </p:txBody>
      </p:sp>
      <p:sp>
        <p:nvSpPr>
          <p:cNvPr id="6" name="Lekerekített téglalap 5"/>
          <p:cNvSpPr/>
          <p:nvPr/>
        </p:nvSpPr>
        <p:spPr>
          <a:xfrm>
            <a:off x="7475837" y="3845862"/>
            <a:ext cx="399536" cy="9473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91BD0E5E-D811-4344-AB55-BCFDD3BDEB0E}"/>
              </a:ext>
            </a:extLst>
          </p:cNvPr>
          <p:cNvSpPr/>
          <p:nvPr/>
        </p:nvSpPr>
        <p:spPr>
          <a:xfrm>
            <a:off x="1683027" y="4990309"/>
            <a:ext cx="914400" cy="708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9CA4E30-47B3-496A-9D1F-FA2F17B4C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286" y="2885676"/>
            <a:ext cx="26193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31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B6782F4-1DE7-4BD0-A794-3CA92DF91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45" y="1995487"/>
            <a:ext cx="3871709" cy="28670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06679" y="1399829"/>
            <a:ext cx="1073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Kattintson a „Másolás” gombra!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7669231" y="2980656"/>
            <a:ext cx="725246" cy="3011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zis 5">
            <a:extLst>
              <a:ext uri="{FF2B5EF4-FFF2-40B4-BE49-F238E27FC236}">
                <a16:creationId xmlns:a16="http://schemas.microsoft.com/office/drawing/2014/main" id="{E6BE5028-48CF-4862-AEA0-0A552976C047}"/>
              </a:ext>
            </a:extLst>
          </p:cNvPr>
          <p:cNvSpPr/>
          <p:nvPr/>
        </p:nvSpPr>
        <p:spPr>
          <a:xfrm>
            <a:off x="6627877" y="3380616"/>
            <a:ext cx="1268628" cy="535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4E6F7F4-2AB9-4C0E-B83B-D6C014E32629}"/>
              </a:ext>
            </a:extLst>
          </p:cNvPr>
          <p:cNvSpPr txBox="1"/>
          <p:nvPr/>
        </p:nvSpPr>
        <p:spPr>
          <a:xfrm>
            <a:off x="959079" y="4950339"/>
            <a:ext cx="10734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„Másolás” gombra való kattintás után birtokában van a videó linkjének. </a:t>
            </a:r>
          </a:p>
          <a:p>
            <a:pPr algn="ctr"/>
            <a:r>
              <a:rPr lang="hu-HU" sz="1600" dirty="0">
                <a:solidFill>
                  <a:srgbClr val="FF0000"/>
                </a:solidFill>
              </a:rPr>
              <a:t>A linket innentől kezdve „beillesztéssel” bárhol megoszthatja. (jobb egérgomb, beillesztés) (</a:t>
            </a:r>
            <a:r>
              <a:rPr lang="hu-HU" sz="1600" dirty="0" err="1">
                <a:solidFill>
                  <a:srgbClr val="FF0000"/>
                </a:solidFill>
              </a:rPr>
              <a:t>Ctrl+V</a:t>
            </a:r>
            <a:r>
              <a:rPr lang="hu-HU" sz="1600" dirty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2114F5F-2E1D-4B77-83E8-D710F95D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444" y="3973274"/>
            <a:ext cx="3375112" cy="7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3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824E9395-BC45-49EF-B5A2-550490E2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57" y="967961"/>
            <a:ext cx="2903883" cy="1935922"/>
          </a:xfrm>
          <a:prstGeom prst="rect">
            <a:avLst/>
          </a:prstGeom>
        </p:spPr>
      </p:pic>
      <p:sp>
        <p:nvSpPr>
          <p:cNvPr id="21" name="Cím 1">
            <a:extLst>
              <a:ext uri="{FF2B5EF4-FFF2-40B4-BE49-F238E27FC236}">
                <a16:creationId xmlns:a16="http://schemas.microsoft.com/office/drawing/2014/main" id="{71E3E974-CF67-4C0B-A695-F6F9C0DF25B9}"/>
              </a:ext>
            </a:extLst>
          </p:cNvPr>
          <p:cNvSpPr txBox="1">
            <a:spLocks/>
          </p:cNvSpPr>
          <p:nvPr/>
        </p:nvSpPr>
        <p:spPr bwMode="auto">
          <a:xfrm>
            <a:off x="914399" y="2865438"/>
            <a:ext cx="10363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4400">
                <a:latin typeface="+mj-lt"/>
                <a:cs typeface="+mj-cs"/>
              </a:defRPr>
            </a:lvl1pPr>
            <a:lvl2pPr algn="ctr" eaLnBrk="1" hangingPunct="1">
              <a:defRPr sz="4400">
                <a:latin typeface="Calibri" panose="020F0502020204030204" pitchFamily="34" charset="0"/>
              </a:defRPr>
            </a:lvl2pPr>
            <a:lvl3pPr algn="ctr" eaLnBrk="1" hangingPunct="1">
              <a:defRPr sz="4400">
                <a:latin typeface="Calibri" panose="020F0502020204030204" pitchFamily="34" charset="0"/>
              </a:defRPr>
            </a:lvl3pPr>
            <a:lvl4pPr algn="ctr" eaLnBrk="1" hangingPunct="1">
              <a:defRPr sz="4400">
                <a:latin typeface="Calibri" panose="020F0502020204030204" pitchFamily="34" charset="0"/>
              </a:defRPr>
            </a:lvl4pPr>
            <a:lvl5pPr algn="ctr" eaLnBrk="1" hangingPunct="1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hu-HU" dirty="0"/>
              <a:t>Diploma produkció űrlap kitöltése</a:t>
            </a:r>
          </a:p>
        </p:txBody>
      </p:sp>
    </p:spTree>
    <p:extLst>
      <p:ext uri="{BB962C8B-B14F-4D97-AF65-F5344CB8AC3E}">
        <p14:creationId xmlns:p14="http://schemas.microsoft.com/office/powerpoint/2010/main" val="101349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7AFEF31E-AFF9-4AEE-A521-7CB1EA52BF9B}"/>
              </a:ext>
            </a:extLst>
          </p:cNvPr>
          <p:cNvSpPr txBox="1"/>
          <p:nvPr/>
        </p:nvSpPr>
        <p:spPr>
          <a:xfrm>
            <a:off x="2887589" y="35310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0" i="0" dirty="0">
                <a:effectLst/>
                <a:latin typeface="Segoe UI" panose="020B0502040204020203" pitchFamily="34" charset="0"/>
                <a:hlinkClick r:id="rId3" tooltip="https://ecv.microsoft.com/qhwisumzsf"/>
              </a:rPr>
              <a:t>https://ecv.microsoft.com/qHwIsumZsF</a:t>
            </a:r>
            <a:endParaRPr lang="de-DE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69D50DE-A00F-457A-B13E-A833DE707E2F}"/>
              </a:ext>
            </a:extLst>
          </p:cNvPr>
          <p:cNvSpPr txBox="1"/>
          <p:nvPr/>
        </p:nvSpPr>
        <p:spPr>
          <a:xfrm>
            <a:off x="568140" y="2205863"/>
            <a:ext cx="1073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Az űrlap kitöltéséhez kattintson az alábbi linkre.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C22E0F95-9380-4592-B0C9-6BBA7BCAFE21}"/>
              </a:ext>
            </a:extLst>
          </p:cNvPr>
          <p:cNvCxnSpPr>
            <a:cxnSpLocks/>
          </p:cNvCxnSpPr>
          <p:nvPr/>
        </p:nvCxnSpPr>
        <p:spPr>
          <a:xfrm>
            <a:off x="5857461" y="2736545"/>
            <a:ext cx="0" cy="613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272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>
            <a:extLst>
              <a:ext uri="{FF2B5EF4-FFF2-40B4-BE49-F238E27FC236}">
                <a16:creationId xmlns:a16="http://schemas.microsoft.com/office/drawing/2014/main" id="{0C1CD9AC-D5C8-4CE0-8D0E-73F70D51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" y="98935"/>
            <a:ext cx="4067175" cy="40767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E777C69B-FB1A-460F-A169-DA0E71F38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150" y="1068249"/>
            <a:ext cx="4038600" cy="562927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B538927-B724-4E45-8328-8B0D75396723}"/>
              </a:ext>
            </a:extLst>
          </p:cNvPr>
          <p:cNvSpPr txBox="1"/>
          <p:nvPr/>
        </p:nvSpPr>
        <p:spPr>
          <a:xfrm>
            <a:off x="1086837" y="2034843"/>
            <a:ext cx="500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Írja be a nevét!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91DC85F4-4BF7-4CFD-9729-37BDBE83A0C4}"/>
              </a:ext>
            </a:extLst>
          </p:cNvPr>
          <p:cNvSpPr txBox="1"/>
          <p:nvPr/>
        </p:nvSpPr>
        <p:spPr>
          <a:xfrm>
            <a:off x="7257066" y="3742899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Válassza ki a szakcsoportjának nevét! (amennyiben lehetséges)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E073157F-B826-4D17-810A-2CB0627F6F5F}"/>
              </a:ext>
            </a:extLst>
          </p:cNvPr>
          <p:cNvSpPr txBox="1"/>
          <p:nvPr/>
        </p:nvSpPr>
        <p:spPr>
          <a:xfrm>
            <a:off x="2067501" y="5042144"/>
            <a:ext cx="500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Nevezze meg az előadott művét!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A562FD4-0EC0-4D14-9BE8-74BD2A351118}"/>
              </a:ext>
            </a:extLst>
          </p:cNvPr>
          <p:cNvSpPr txBox="1"/>
          <p:nvPr/>
        </p:nvSpPr>
        <p:spPr>
          <a:xfrm>
            <a:off x="2067501" y="5693202"/>
            <a:ext cx="3882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Illessze be a OneDrive-ból kimásolt megosztási linket!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C37E782-B35D-4657-9184-09BDC2DB3AC6}"/>
              </a:ext>
            </a:extLst>
          </p:cNvPr>
          <p:cNvSpPr txBox="1"/>
          <p:nvPr/>
        </p:nvSpPr>
        <p:spPr>
          <a:xfrm>
            <a:off x="5049079" y="336824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hu-HU" dirty="0"/>
              <a:t>Az űrlap elérhető magyarul és angolul is a jobb felső sarokban választhatóan.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393D1F1-A29D-4FAF-B10A-6D52BBECC893}"/>
              </a:ext>
            </a:extLst>
          </p:cNvPr>
          <p:cNvSpPr txBox="1"/>
          <p:nvPr/>
        </p:nvSpPr>
        <p:spPr>
          <a:xfrm>
            <a:off x="1086838" y="2781741"/>
            <a:ext cx="500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Írja be a </a:t>
            </a:r>
            <a:r>
              <a:rPr lang="hu-HU" sz="1600" dirty="0" err="1">
                <a:solidFill>
                  <a:srgbClr val="FF0000"/>
                </a:solidFill>
              </a:rPr>
              <a:t>Neptun</a:t>
            </a:r>
            <a:r>
              <a:rPr lang="hu-HU" sz="1600" dirty="0">
                <a:solidFill>
                  <a:srgbClr val="FF0000"/>
                </a:solidFill>
              </a:rPr>
              <a:t> azonosítóját!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4F0C07E9-3BB9-45E2-AC6A-4F0483861828}"/>
              </a:ext>
            </a:extLst>
          </p:cNvPr>
          <p:cNvSpPr txBox="1"/>
          <p:nvPr/>
        </p:nvSpPr>
        <p:spPr>
          <a:xfrm>
            <a:off x="7076661" y="1882642"/>
            <a:ext cx="500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Válassza ki a tanszékének nevét!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6EAD20AE-FF64-4BFB-A1E3-56E31CD67D6F}"/>
              </a:ext>
            </a:extLst>
          </p:cNvPr>
          <p:cNvSpPr txBox="1"/>
          <p:nvPr/>
        </p:nvSpPr>
        <p:spPr>
          <a:xfrm>
            <a:off x="1086836" y="4035287"/>
            <a:ext cx="5009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Válassza ki a képzési szintjét nevét!</a:t>
            </a:r>
          </a:p>
        </p:txBody>
      </p:sp>
    </p:spTree>
    <p:extLst>
      <p:ext uri="{BB962C8B-B14F-4D97-AF65-F5344CB8AC3E}">
        <p14:creationId xmlns:p14="http://schemas.microsoft.com/office/powerpoint/2010/main" val="406936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Office 365 </a:t>
            </a:r>
            <a:br>
              <a:rPr lang="hu-HU" dirty="0"/>
            </a:br>
            <a:r>
              <a:rPr lang="hu-HU" dirty="0" err="1"/>
              <a:t>OneDrive</a:t>
            </a:r>
            <a:r>
              <a:rPr lang="hu-HU" dirty="0"/>
              <a:t> </a:t>
            </a:r>
            <a:r>
              <a:rPr lang="hu-HU" dirty="0" err="1"/>
              <a:t>videómegosztás</a:t>
            </a:r>
            <a:endParaRPr lang="hu-HU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400" dirty="0">
                <a:solidFill>
                  <a:schemeClr val="tx1"/>
                </a:solidFill>
              </a:rPr>
              <a:t>Videó feltöltése és Diploma produkció regisztráció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11" y="719870"/>
            <a:ext cx="1978177" cy="12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5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ép 28">
            <a:extLst>
              <a:ext uri="{FF2B5EF4-FFF2-40B4-BE49-F238E27FC236}">
                <a16:creationId xmlns:a16="http://schemas.microsoft.com/office/drawing/2014/main" id="{0C1CD9AC-D5C8-4CE0-8D0E-73F70D515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" y="98935"/>
            <a:ext cx="4067175" cy="4076700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E777C69B-FB1A-460F-A169-DA0E71F38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150" y="1068249"/>
            <a:ext cx="4038600" cy="5629275"/>
          </a:xfrm>
          <a:prstGeom prst="rect">
            <a:avLst/>
          </a:prstGeom>
        </p:spPr>
      </p:pic>
      <p:sp>
        <p:nvSpPr>
          <p:cNvPr id="24" name="Szövegdoboz 23">
            <a:extLst>
              <a:ext uri="{FF2B5EF4-FFF2-40B4-BE49-F238E27FC236}">
                <a16:creationId xmlns:a16="http://schemas.microsoft.com/office/drawing/2014/main" id="{0A10926E-4922-47B6-8E39-28280248C1CC}"/>
              </a:ext>
            </a:extLst>
          </p:cNvPr>
          <p:cNvSpPr txBox="1"/>
          <p:nvPr/>
        </p:nvSpPr>
        <p:spPr>
          <a:xfrm>
            <a:off x="2133393" y="6162705"/>
            <a:ext cx="3087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</a:rPr>
              <a:t>A kitöltés befejezése után kattintson a „Küldés” gombra!</a:t>
            </a:r>
          </a:p>
        </p:txBody>
      </p: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810A4B14-6141-4154-A31C-89996ED9EABF}"/>
              </a:ext>
            </a:extLst>
          </p:cNvPr>
          <p:cNvCxnSpPr/>
          <p:nvPr/>
        </p:nvCxnSpPr>
        <p:spPr>
          <a:xfrm flipH="1">
            <a:off x="6612318" y="6168802"/>
            <a:ext cx="857767" cy="1590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Ellipszis 25">
            <a:extLst>
              <a:ext uri="{FF2B5EF4-FFF2-40B4-BE49-F238E27FC236}">
                <a16:creationId xmlns:a16="http://schemas.microsoft.com/office/drawing/2014/main" id="{C57AA946-1807-48CC-8D08-833E0439B8B4}"/>
              </a:ext>
            </a:extLst>
          </p:cNvPr>
          <p:cNvSpPr/>
          <p:nvPr/>
        </p:nvSpPr>
        <p:spPr>
          <a:xfrm>
            <a:off x="5336640" y="6233698"/>
            <a:ext cx="1160187" cy="463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808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C189D7-DD95-49D7-A8C0-EDDC7BB7F091}"/>
              </a:ext>
            </a:extLst>
          </p:cNvPr>
          <p:cNvSpPr txBox="1">
            <a:spLocks/>
          </p:cNvSpPr>
          <p:nvPr/>
        </p:nvSpPr>
        <p:spPr>
          <a:xfrm>
            <a:off x="2224088" y="908566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hu-HU" altLang="hu-HU" sz="3200" dirty="0">
                <a:latin typeface="Cambria" panose="02040503050406030204" pitchFamily="18" charset="0"/>
                <a:ea typeface="Cambria" panose="02040503050406030204" pitchFamily="18" charset="0"/>
                <a:cs typeface="Verlag Light" charset="0"/>
              </a:rPr>
              <a:t>KÖSZÖNJÜK A FIGYELMET!</a:t>
            </a:r>
            <a:endParaRPr lang="en-US" altLang="hu-HU" sz="3200" dirty="0">
              <a:latin typeface="Cambria" panose="02040503050406030204" pitchFamily="18" charset="0"/>
              <a:ea typeface="Cambria" panose="02040503050406030204" pitchFamily="18" charset="0"/>
              <a:cs typeface="Verlag Light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043112" y="2625550"/>
            <a:ext cx="57292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felvételkészítéssel kapcsolatos konzultációra az </a:t>
            </a:r>
            <a:r>
              <a:rPr lang="da-DK" sz="1800" u="sng" dirty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3"/>
              </a:rPr>
              <a:t>oktatastechnika@zeneakademia.hu</a:t>
            </a:r>
            <a:r>
              <a:rPr lang="da-DK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címen van lehetőség. A felvételek feltöltésével kapcsolatban további technikai segítséget az </a:t>
            </a:r>
            <a:r>
              <a:rPr lang="da-DK" sz="1800" u="sng" dirty="0">
                <a:ln>
                  <a:noFill/>
                </a:ln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hlinkClick r:id="rId4"/>
              </a:rPr>
              <a:t>itsupport.zarovizsga@zeneakademia.hu</a:t>
            </a:r>
            <a:r>
              <a:rPr lang="da-DK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email-címen, vagy munkanapokon 9.00-17.00 óra között az (1) 462-4606 telefonszámon kérhet</a:t>
            </a:r>
            <a:r>
              <a:rPr lang="hu-H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2021. május 5. és május 25-e között.</a:t>
            </a:r>
            <a:endParaRPr lang="hu-HU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BB96A87D-7D5B-48BE-A3F6-BF62004FB860}"/>
              </a:ext>
            </a:extLst>
          </p:cNvPr>
          <p:cNvSpPr txBox="1"/>
          <p:nvPr/>
        </p:nvSpPr>
        <p:spPr>
          <a:xfrm>
            <a:off x="964901" y="225287"/>
            <a:ext cx="10450521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videófelvétel technikai követelményei</a:t>
            </a: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r>
              <a:rPr lang="hu-HU" sz="1600" dirty="0"/>
              <a:t>A vizsgára bocsátásra és bírálatra az a Felvétel alkalmas, amely megfelel az alábbi technikai követelményeknek. Hangfelvételeket és más formátumú videókat az Egyetem az értékelés során nem vesz figyelembe.</a:t>
            </a:r>
          </a:p>
          <a:p>
            <a:pPr algn="ctr"/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A beküldött Felvételnek alkalmasnak kell lennie arra, hogy a vizsgakövetelményeket teljesítő személye, előadásának hitelessége kétséget kizáróan megállapítható legyen.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A Felvétel kizárólag szerkesztés nélkül, az adott mű/tétel egyazon folyamatában rögzített előadását tartalmazhatja; adott előadáson belül a Felvétel utólagos, bármilyen technológiájú szerkesztése, vágása, egyéb utómunkálata mind képben, mind hangban nem megengedett.</a:t>
            </a:r>
          </a:p>
          <a:p>
            <a:pPr marL="342900" indent="-342900" algn="ctr">
              <a:buFont typeface="+mj-lt"/>
              <a:buAutoNum type="arabicPeriod"/>
            </a:pP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A Felvétel képi kompozíciója feleljen meg az alábbiaknak: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képformátum lehetőség szerint fekvő (a kép vízszintes oldala hosszabb, mint a függőleges),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 vizsgázó a kép középső tartományára essen, az arca és a kezei egyaránt jól láthatóan, fókuszban látszódjanak,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600" dirty="0"/>
              <a:t>az ellenfényben rögzített felvétel kerülendő (a fő fényforrás a kamera mögött, a vizsgázóval szemben legyen).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A Felvétel hangján a vizsgakövetelményeket teljesítő hangszere jól hallható, külső, illetve technikai zajoktól a Felvétel teljes időtartama alatt jól elkülöníthető legyen.</a:t>
            </a:r>
          </a:p>
          <a:p>
            <a:pPr marL="342900" indent="-342900">
              <a:buFont typeface="+mj-lt"/>
              <a:buAutoNum type="arabicPeriod"/>
            </a:pPr>
            <a:endParaRPr lang="hu-HU" sz="1600" dirty="0"/>
          </a:p>
          <a:p>
            <a:pPr marL="342900" indent="-342900">
              <a:buFont typeface="+mj-lt"/>
              <a:buAutoNum type="arabicPeriod"/>
            </a:pPr>
            <a:r>
              <a:rPr lang="hu-HU" sz="1600" dirty="0"/>
              <a:t>Az elfogadott file-formátum: mp4.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pPr marL="342900" indent="-342900" algn="ctr">
              <a:buFont typeface="+mj-lt"/>
              <a:buAutoNum type="arabicPeriod"/>
            </a:pPr>
            <a:endParaRPr lang="hu-HU" dirty="0"/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6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BB96A87D-7D5B-48BE-A3F6-BF62004FB860}"/>
              </a:ext>
            </a:extLst>
          </p:cNvPr>
          <p:cNvSpPr txBox="1"/>
          <p:nvPr/>
        </p:nvSpPr>
        <p:spPr>
          <a:xfrm>
            <a:off x="964901" y="225287"/>
            <a:ext cx="10450521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videófelvétel hossza és feltöltése</a:t>
            </a: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r>
              <a:rPr lang="hu-HU" sz="1600" dirty="0"/>
              <a:t>A BA hallgató feltölthető diplomakoncertjének időtartama maximum 30 perc. </a:t>
            </a:r>
          </a:p>
          <a:p>
            <a:r>
              <a:rPr lang="hu-HU" sz="1600" dirty="0"/>
              <a:t>Az MA hallgató feltölthető diplomakoncertjének időtartama: minimum 45 perc, maximum: 60 perc. </a:t>
            </a:r>
          </a:p>
          <a:p>
            <a:r>
              <a:rPr lang="hu-HU" sz="1600" dirty="0"/>
              <a:t>Az osztatlan tanárképzésben résztvevő hallgatók diplomavizsgájának időtartama szakonként maximum 30 perc.</a:t>
            </a:r>
          </a:p>
          <a:p>
            <a:endParaRPr lang="hu-HU" sz="1600" dirty="0"/>
          </a:p>
          <a:p>
            <a:r>
              <a:rPr lang="hu-HU" sz="1600" dirty="0"/>
              <a:t>A Felvételek benyújtását az Egyetem számára elérhető feltöltéssel kell teljesíteni az Office 365 OneDrive videómegosztás használatával. Az Office 365 OneDrive videómegosztás használatával kapcsolatos technikai információk elérhetőek az itt </a:t>
            </a:r>
            <a:r>
              <a:rPr lang="hu-HU" sz="1800" u="sng" dirty="0">
                <a:solidFill>
                  <a:srgbClr val="0000FF"/>
                </a:solidFill>
                <a:effectLst/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https://apps.lfze.hu/netfolder/ExtraNet/tavvizsga_hallgatok/</a:t>
            </a:r>
            <a:r>
              <a:rPr lang="hu-HU" sz="1600" dirty="0"/>
              <a:t> megtalálható Útmutatóban. A feltöltésre kerülő Felvételnek olyannak kell lennie, hogy abból a hallgató személyazonossága a felvétel teljes hossza alatt hitelt érdemlően megállapítható legyen. A vizsgára bocsátásra és bírálatra emellett az a Felvétel alkalmas, amely megfelel az Útmutatóban/fenti I. pontban szereplő technikai követelményeknek. </a:t>
            </a:r>
          </a:p>
          <a:p>
            <a:r>
              <a:rPr lang="hu-HU" sz="1600" dirty="0"/>
              <a:t> </a:t>
            </a:r>
          </a:p>
          <a:p>
            <a:r>
              <a:rPr lang="hu-HU" sz="1600" dirty="0"/>
              <a:t>Az elkészített megosztást minden esetben kérjük a feltöltő hallgató által visszaellenőrizni. A megosztásokat a vizsgaidőszak végéig, azaz 2021. június 5. napjáig szükséges fenntartani azzal, hogy a megosztásokat a feltöltés után megváltoztatni nem lehet.</a:t>
            </a:r>
          </a:p>
          <a:p>
            <a:endParaRPr lang="hu-HU" sz="1600" dirty="0"/>
          </a:p>
          <a:p>
            <a:r>
              <a:rPr lang="hu-HU" sz="1600" dirty="0"/>
              <a:t>A Felvétel előírt feltételeknek való megfelelését az Egyetem jogosult ellenőrizni. A vizsgára bocsátásra és bírálatra alkalmas Felvétel műszaki-technikai minősége az értékelést nem befolyásolja. </a:t>
            </a:r>
          </a:p>
          <a:p>
            <a:endParaRPr lang="hu-HU" sz="1600" dirty="0"/>
          </a:p>
          <a:p>
            <a:r>
              <a:rPr lang="hu-HU" sz="1600" dirty="0"/>
              <a:t>Kérjük a hallgatókat, hogy a felvételek elkészítése során is szíveskedjenek a járványügyi előírásokat betartani, figyelemmel arra is, hogy ez mindenkinek a saját személyes felelőssége.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pPr marL="342900" indent="-342900" algn="ctr">
              <a:buFont typeface="+mj-lt"/>
              <a:buAutoNum type="arabicPeriod"/>
            </a:pPr>
            <a:endParaRPr lang="hu-HU" dirty="0"/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>
            <a:extLst>
              <a:ext uri="{FF2B5EF4-FFF2-40B4-BE49-F238E27FC236}">
                <a16:creationId xmlns:a16="http://schemas.microsoft.com/office/drawing/2014/main" id="{BB96A87D-7D5B-48BE-A3F6-BF62004FB860}"/>
              </a:ext>
            </a:extLst>
          </p:cNvPr>
          <p:cNvSpPr txBox="1"/>
          <p:nvPr/>
        </p:nvSpPr>
        <p:spPr>
          <a:xfrm>
            <a:off x="964901" y="225287"/>
            <a:ext cx="1045052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videófelvétel feltöltésének határideje</a:t>
            </a: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r>
              <a:rPr lang="da-DK" sz="1600" dirty="0"/>
              <a:t>A feltöltésre a BA, az MA hallgatók és az osztatlan tanárképzésben résztvevő hallgatók esetében egyaránt </a:t>
            </a:r>
            <a:endParaRPr lang="hu-HU" sz="1600" dirty="0"/>
          </a:p>
          <a:p>
            <a:r>
              <a:rPr lang="da-DK" sz="1600" b="1" dirty="0"/>
              <a:t>2021. május 5. napján 00.00 órától 2021. május 25. 24.00 óráig </a:t>
            </a:r>
            <a:r>
              <a:rPr lang="da-DK" sz="1600" dirty="0"/>
              <a:t>van lehetőség. </a:t>
            </a:r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endParaRPr lang="hu-HU" dirty="0"/>
          </a:p>
          <a:p>
            <a:pPr marL="342900" indent="-342900" algn="ctr">
              <a:buFont typeface="+mj-lt"/>
              <a:buAutoNum type="arabicPeriod"/>
            </a:pPr>
            <a:endParaRPr lang="hu-HU" dirty="0"/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  <a:p>
            <a:pPr algn="ctr"/>
            <a:endParaRPr lang="hu-H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2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070919" y="360194"/>
            <a:ext cx="9384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Lépjen be a </a:t>
            </a:r>
            <a:r>
              <a:rPr lang="hu-HU" sz="1600" dirty="0">
                <a:solidFill>
                  <a:srgbClr val="FF0000"/>
                </a:solidFill>
                <a:hlinkClick r:id="rId3"/>
              </a:rPr>
              <a:t>www.office.com</a:t>
            </a:r>
            <a:r>
              <a:rPr lang="hu-HU" sz="1600" dirty="0">
                <a:solidFill>
                  <a:srgbClr val="FF0000"/>
                </a:solidFill>
              </a:rPr>
              <a:t> weboldalra a szeptember 7-én, vagy korábban április 9-én kapott felhasználónévvel és jelszóval!</a:t>
            </a:r>
          </a:p>
          <a:p>
            <a:pPr algn="ctr"/>
            <a:r>
              <a:rPr lang="hu-HU" sz="1600" dirty="0">
                <a:solidFill>
                  <a:srgbClr val="FF0000"/>
                </a:solidFill>
              </a:rPr>
              <a:t>Felhasználóneve: &lt;</a:t>
            </a:r>
            <a:r>
              <a:rPr lang="hu-HU" sz="1600" dirty="0" err="1">
                <a:solidFill>
                  <a:srgbClr val="FF0000"/>
                </a:solidFill>
              </a:rPr>
              <a:t>neptunkód</a:t>
            </a:r>
            <a:r>
              <a:rPr lang="hu-HU" sz="1600" dirty="0">
                <a:solidFill>
                  <a:srgbClr val="FF0000"/>
                </a:solidFill>
              </a:rPr>
              <a:t>&gt;@student.lfze.hu</a:t>
            </a:r>
          </a:p>
          <a:p>
            <a:pPr algn="ctr"/>
            <a:r>
              <a:rPr lang="hu-HU" sz="1600" dirty="0">
                <a:solidFill>
                  <a:srgbClr val="FF0000"/>
                </a:solidFill>
              </a:rPr>
              <a:t>Amennyiben elfelejtette a jelszavát, írjon az </a:t>
            </a:r>
            <a:r>
              <a:rPr lang="hu-HU" sz="1600" dirty="0">
                <a:solidFill>
                  <a:srgbClr val="FF0000"/>
                </a:solidFill>
                <a:hlinkClick r:id="rId4"/>
              </a:rPr>
              <a:t>itsupport.vizsga@zeneakademia.hu</a:t>
            </a:r>
            <a:r>
              <a:rPr lang="hu-HU" sz="1600" dirty="0">
                <a:solidFill>
                  <a:srgbClr val="FF0000"/>
                </a:solidFill>
              </a:rPr>
              <a:t> e-mail címre!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952" y="2260496"/>
            <a:ext cx="7460428" cy="447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3291015" y="2695565"/>
            <a:ext cx="700217" cy="650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H="1">
            <a:off x="3937687" y="2322518"/>
            <a:ext cx="403654" cy="3231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070919" y="1597153"/>
            <a:ext cx="938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belépést követően kattintson a </a:t>
            </a:r>
            <a:r>
              <a:rPr lang="hu-HU" sz="1600" dirty="0" err="1">
                <a:solidFill>
                  <a:srgbClr val="FF0000"/>
                </a:solidFill>
              </a:rPr>
              <a:t>OneDrive</a:t>
            </a:r>
            <a:r>
              <a:rPr lang="hu-HU" sz="1600" dirty="0">
                <a:solidFill>
                  <a:srgbClr val="FF0000"/>
                </a:solidFill>
              </a:rPr>
              <a:t> alkalmazásra!</a:t>
            </a:r>
          </a:p>
        </p:txBody>
      </p:sp>
    </p:spTree>
    <p:extLst>
      <p:ext uri="{BB962C8B-B14F-4D97-AF65-F5344CB8AC3E}">
        <p14:creationId xmlns:p14="http://schemas.microsoft.com/office/powerpoint/2010/main" val="25714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38" y="2026105"/>
            <a:ext cx="8320216" cy="355631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04830" y="625273"/>
            <a:ext cx="9742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Érdemes egy új mappát létrehozni, hogy később nyomon követhetők legyenek a megosztott tartalmak!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304829" y="1325689"/>
            <a:ext cx="938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 mappa létrehozásához kattintson az „Új” feliratra, majd válassza a „Mappa” opciót!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2990335" y="1812324"/>
            <a:ext cx="477795" cy="5519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llipszis 8"/>
          <p:cNvSpPr/>
          <p:nvPr/>
        </p:nvSpPr>
        <p:spPr>
          <a:xfrm>
            <a:off x="3262184" y="2545492"/>
            <a:ext cx="642551" cy="238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1" name="Egyenes összekötő nyíllal 10"/>
          <p:cNvCxnSpPr/>
          <p:nvPr/>
        </p:nvCxnSpPr>
        <p:spPr>
          <a:xfrm flipH="1">
            <a:off x="3970639" y="2660822"/>
            <a:ext cx="7743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Lekerekített téglalap 1"/>
          <p:cNvSpPr/>
          <p:nvPr/>
        </p:nvSpPr>
        <p:spPr>
          <a:xfrm>
            <a:off x="1894703" y="2660822"/>
            <a:ext cx="716692" cy="12356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1890583" y="3917093"/>
            <a:ext cx="1099751" cy="910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64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304829" y="1325689"/>
            <a:ext cx="938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Adjon a mappának egy nevet! A mappa neve lehetőleg a saját nevével kezdődjön, majd kattintson a „Létrehozás” gombra!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012" y="2352675"/>
            <a:ext cx="3609975" cy="2152650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5745890" y="3558747"/>
            <a:ext cx="1239796" cy="494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044A60A-0977-4926-82C5-94E600F18BBF}"/>
              </a:ext>
            </a:extLst>
          </p:cNvPr>
          <p:cNvSpPr/>
          <p:nvPr/>
        </p:nvSpPr>
        <p:spPr>
          <a:xfrm>
            <a:off x="5559286" y="3194892"/>
            <a:ext cx="1073426" cy="20872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327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2519362"/>
            <a:ext cx="9201150" cy="18192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04829" y="1325689"/>
            <a:ext cx="9384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rgbClr val="FF0000"/>
                </a:solidFill>
              </a:rPr>
              <a:t>Kattintson a fájl nevére, hogy belelépjen, és a későbbiekben oda töltse fel a vizsgára szánt fájlokat!</a:t>
            </a:r>
          </a:p>
        </p:txBody>
      </p:sp>
      <p:cxnSp>
        <p:nvCxnSpPr>
          <p:cNvPr id="8" name="Egyenes összekötő nyíllal 7"/>
          <p:cNvCxnSpPr/>
          <p:nvPr/>
        </p:nvCxnSpPr>
        <p:spPr>
          <a:xfrm flipH="1">
            <a:off x="3970639" y="2842054"/>
            <a:ext cx="856734" cy="8402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ekerekített téglalap 1">
            <a:extLst>
              <a:ext uri="{FF2B5EF4-FFF2-40B4-BE49-F238E27FC236}">
                <a16:creationId xmlns:a16="http://schemas.microsoft.com/office/drawing/2014/main" id="{ECDDD62F-B218-48C6-94B6-F24A7AB67868}"/>
              </a:ext>
            </a:extLst>
          </p:cNvPr>
          <p:cNvSpPr/>
          <p:nvPr/>
        </p:nvSpPr>
        <p:spPr>
          <a:xfrm>
            <a:off x="6837764" y="3682315"/>
            <a:ext cx="856734" cy="24176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17C88BB-4AE9-4146-8720-1AC52F5E30E8}"/>
              </a:ext>
            </a:extLst>
          </p:cNvPr>
          <p:cNvSpPr/>
          <p:nvPr/>
        </p:nvSpPr>
        <p:spPr>
          <a:xfrm>
            <a:off x="3325580" y="3715355"/>
            <a:ext cx="1073426" cy="20872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872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mutató1" id="{D81B0813-4309-4B00-9041-854225B64749}" vid="{24317758-5941-4EB0-B47F-C27D3C2090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zeneakademia_PPT_sablon_16_9_HU (1)</Template>
  <TotalTime>834</TotalTime>
  <Words>924</Words>
  <Application>Microsoft Office PowerPoint</Application>
  <PresentationFormat>Szélesvásznú</PresentationFormat>
  <Paragraphs>94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Helvetica Neue</vt:lpstr>
      <vt:lpstr>Segoe UI</vt:lpstr>
      <vt:lpstr>Times New Roman</vt:lpstr>
      <vt:lpstr>Office-téma</vt:lpstr>
      <vt:lpstr>PowerPoint-bemutató</vt:lpstr>
      <vt:lpstr>Office 365  OneDrive videómegosztás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Gosztola Ferenc</dc:creator>
  <cp:lastModifiedBy>Ferenc Gosztola</cp:lastModifiedBy>
  <cp:revision>103</cp:revision>
  <cp:lastPrinted>2013-08-24T13:00:46Z</cp:lastPrinted>
  <dcterms:created xsi:type="dcterms:W3CDTF">2020-03-12T07:48:18Z</dcterms:created>
  <dcterms:modified xsi:type="dcterms:W3CDTF">2021-03-18T15:13:18Z</dcterms:modified>
</cp:coreProperties>
</file>