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8" r:id="rId3"/>
    <p:sldId id="270" r:id="rId4"/>
    <p:sldId id="301" r:id="rId5"/>
    <p:sldId id="302" r:id="rId6"/>
    <p:sldId id="281" r:id="rId7"/>
    <p:sldId id="273" r:id="rId8"/>
    <p:sldId id="274" r:id="rId9"/>
    <p:sldId id="286" r:id="rId10"/>
    <p:sldId id="287" r:id="rId11"/>
    <p:sldId id="288" r:id="rId12"/>
    <p:sldId id="289" r:id="rId13"/>
    <p:sldId id="291" r:id="rId14"/>
    <p:sldId id="292" r:id="rId15"/>
    <p:sldId id="293" r:id="rId16"/>
    <p:sldId id="294" r:id="rId17"/>
    <p:sldId id="295" r:id="rId18"/>
    <p:sldId id="297" r:id="rId19"/>
    <p:sldId id="298" r:id="rId20"/>
    <p:sldId id="300" r:id="rId21"/>
    <p:sldId id="258" r:id="rId22"/>
  </p:sldIdLst>
  <p:sldSz cx="12192000" cy="6858000"/>
  <p:notesSz cx="9144000" cy="6858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97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snapToObjects="1">
      <p:cViewPr varScale="1">
        <p:scale>
          <a:sx n="42" d="100"/>
          <a:sy n="42" d="100"/>
        </p:scale>
        <p:origin x="72" y="72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hu-HU"/>
              <a:t>Mintacím szerkesztése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endParaRPr lang="en-US"/>
          </a:p>
        </p:txBody>
      </p:sp>
      <p:sp>
        <p:nvSpPr>
          <p:cNvPr id="4" name="Date Placeholder 3">
            <a:extLst>
              <a:ext uri="{FF2B5EF4-FFF2-40B4-BE49-F238E27FC236}">
                <a16:creationId xmlns:a16="http://schemas.microsoft.com/office/drawing/2014/main" id="{82B96D6C-1083-4836-9103-572851FC57BA}"/>
              </a:ext>
            </a:extLst>
          </p:cNvPr>
          <p:cNvSpPr>
            <a:spLocks noGrp="1"/>
          </p:cNvSpPr>
          <p:nvPr>
            <p:ph type="dt" sz="half" idx="10"/>
          </p:nvPr>
        </p:nvSpPr>
        <p:spPr/>
        <p:txBody>
          <a:bodyPr/>
          <a:lstStyle>
            <a:lvl1pPr>
              <a:defRPr/>
            </a:lvl1pPr>
          </a:lstStyle>
          <a:p>
            <a:fld id="{D02D8FEB-5AB7-4C64-A3DC-E6332E875BB3}" type="datetime1">
              <a:rPr lang="en-US" altLang="hu-HU"/>
              <a:pPr/>
              <a:t>3/19/2021</a:t>
            </a:fld>
            <a:endParaRPr lang="en-US" altLang="hu-HU"/>
          </a:p>
        </p:txBody>
      </p:sp>
      <p:sp>
        <p:nvSpPr>
          <p:cNvPr id="5" name="Footer Placeholder 4">
            <a:extLst>
              <a:ext uri="{FF2B5EF4-FFF2-40B4-BE49-F238E27FC236}">
                <a16:creationId xmlns:a16="http://schemas.microsoft.com/office/drawing/2014/main" id="{364A8408-789C-4660-B092-73FE97B5945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B2C2EFA-8F1D-4D6E-BB69-18B1AC3399E2}"/>
              </a:ext>
            </a:extLst>
          </p:cNvPr>
          <p:cNvSpPr>
            <a:spLocks noGrp="1"/>
          </p:cNvSpPr>
          <p:nvPr>
            <p:ph type="sldNum" sz="quarter" idx="12"/>
          </p:nvPr>
        </p:nvSpPr>
        <p:spPr/>
        <p:txBody>
          <a:bodyPr/>
          <a:lstStyle>
            <a:lvl1pPr>
              <a:defRPr/>
            </a:lvl1pPr>
          </a:lstStyle>
          <a:p>
            <a:fld id="{1FE200D1-38B4-4C3B-9DF8-367187AEDAA1}" type="slidenum">
              <a:rPr lang="en-US" altLang="hu-HU"/>
              <a:pPr/>
              <a:t>‹#›</a:t>
            </a:fld>
            <a:endParaRPr lang="en-US" altLang="hu-HU"/>
          </a:p>
        </p:txBody>
      </p:sp>
    </p:spTree>
    <p:extLst>
      <p:ext uri="{BB962C8B-B14F-4D97-AF65-F5344CB8AC3E}">
        <p14:creationId xmlns:p14="http://schemas.microsoft.com/office/powerpoint/2010/main" val="1907490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ate Placeholder 3">
            <a:extLst>
              <a:ext uri="{FF2B5EF4-FFF2-40B4-BE49-F238E27FC236}">
                <a16:creationId xmlns:a16="http://schemas.microsoft.com/office/drawing/2014/main" id="{6DF6072D-BD5F-46FA-A65C-085878C5BF1F}"/>
              </a:ext>
            </a:extLst>
          </p:cNvPr>
          <p:cNvSpPr>
            <a:spLocks noGrp="1"/>
          </p:cNvSpPr>
          <p:nvPr>
            <p:ph type="dt" sz="half" idx="10"/>
          </p:nvPr>
        </p:nvSpPr>
        <p:spPr/>
        <p:txBody>
          <a:bodyPr/>
          <a:lstStyle>
            <a:lvl1pPr>
              <a:defRPr/>
            </a:lvl1pPr>
          </a:lstStyle>
          <a:p>
            <a:fld id="{8DAF2256-D83D-4B27-82DC-8F1E6F61FA0B}" type="datetime1">
              <a:rPr lang="en-US" altLang="hu-HU"/>
              <a:pPr/>
              <a:t>3/19/2021</a:t>
            </a:fld>
            <a:endParaRPr lang="en-US" altLang="hu-HU"/>
          </a:p>
        </p:txBody>
      </p:sp>
      <p:sp>
        <p:nvSpPr>
          <p:cNvPr id="5" name="Footer Placeholder 4">
            <a:extLst>
              <a:ext uri="{FF2B5EF4-FFF2-40B4-BE49-F238E27FC236}">
                <a16:creationId xmlns:a16="http://schemas.microsoft.com/office/drawing/2014/main" id="{D8678A0D-6AC5-4C6E-A2AC-AF1A3C4F4E2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DE1258-2A35-4D08-8C37-F266367545CD}"/>
              </a:ext>
            </a:extLst>
          </p:cNvPr>
          <p:cNvSpPr>
            <a:spLocks noGrp="1"/>
          </p:cNvSpPr>
          <p:nvPr>
            <p:ph type="sldNum" sz="quarter" idx="12"/>
          </p:nvPr>
        </p:nvSpPr>
        <p:spPr/>
        <p:txBody>
          <a:bodyPr/>
          <a:lstStyle>
            <a:lvl1pPr>
              <a:defRPr/>
            </a:lvl1pPr>
          </a:lstStyle>
          <a:p>
            <a:fld id="{77320B78-DA57-4655-A760-61990C2C55E6}" type="slidenum">
              <a:rPr lang="en-US" altLang="hu-HU"/>
              <a:pPr/>
              <a:t>‹#›</a:t>
            </a:fld>
            <a:endParaRPr lang="en-US" altLang="hu-HU"/>
          </a:p>
        </p:txBody>
      </p:sp>
    </p:spTree>
    <p:extLst>
      <p:ext uri="{BB962C8B-B14F-4D97-AF65-F5344CB8AC3E}">
        <p14:creationId xmlns:p14="http://schemas.microsoft.com/office/powerpoint/2010/main" val="3714568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hu-HU"/>
              <a:t>Mintacím szerkesztése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ate Placeholder 3">
            <a:extLst>
              <a:ext uri="{FF2B5EF4-FFF2-40B4-BE49-F238E27FC236}">
                <a16:creationId xmlns:a16="http://schemas.microsoft.com/office/drawing/2014/main" id="{CE61CD4A-2B79-4938-8363-008D01CB92AC}"/>
              </a:ext>
            </a:extLst>
          </p:cNvPr>
          <p:cNvSpPr>
            <a:spLocks noGrp="1"/>
          </p:cNvSpPr>
          <p:nvPr>
            <p:ph type="dt" sz="half" idx="10"/>
          </p:nvPr>
        </p:nvSpPr>
        <p:spPr/>
        <p:txBody>
          <a:bodyPr/>
          <a:lstStyle>
            <a:lvl1pPr>
              <a:defRPr/>
            </a:lvl1pPr>
          </a:lstStyle>
          <a:p>
            <a:fld id="{A7D5A514-00F7-48B6-9E94-96CA13A8A0FF}" type="datetime1">
              <a:rPr lang="en-US" altLang="hu-HU"/>
              <a:pPr/>
              <a:t>3/19/2021</a:t>
            </a:fld>
            <a:endParaRPr lang="en-US" altLang="hu-HU"/>
          </a:p>
        </p:txBody>
      </p:sp>
      <p:sp>
        <p:nvSpPr>
          <p:cNvPr id="5" name="Footer Placeholder 4">
            <a:extLst>
              <a:ext uri="{FF2B5EF4-FFF2-40B4-BE49-F238E27FC236}">
                <a16:creationId xmlns:a16="http://schemas.microsoft.com/office/drawing/2014/main" id="{BDDA12FF-B0F4-46E8-9A5C-92836BF80C2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FFE8906-5C89-4063-93C7-03528113941B}"/>
              </a:ext>
            </a:extLst>
          </p:cNvPr>
          <p:cNvSpPr>
            <a:spLocks noGrp="1"/>
          </p:cNvSpPr>
          <p:nvPr>
            <p:ph type="sldNum" sz="quarter" idx="12"/>
          </p:nvPr>
        </p:nvSpPr>
        <p:spPr/>
        <p:txBody>
          <a:bodyPr/>
          <a:lstStyle>
            <a:lvl1pPr>
              <a:defRPr/>
            </a:lvl1pPr>
          </a:lstStyle>
          <a:p>
            <a:fld id="{303FF0F0-A6F2-4DE7-BCE6-84A4C91D39DC}" type="slidenum">
              <a:rPr lang="en-US" altLang="hu-HU"/>
              <a:pPr/>
              <a:t>‹#›</a:t>
            </a:fld>
            <a:endParaRPr lang="en-US" altLang="hu-HU"/>
          </a:p>
        </p:txBody>
      </p:sp>
    </p:spTree>
    <p:extLst>
      <p:ext uri="{BB962C8B-B14F-4D97-AF65-F5344CB8AC3E}">
        <p14:creationId xmlns:p14="http://schemas.microsoft.com/office/powerpoint/2010/main" val="2391393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ate Placeholder 3">
            <a:extLst>
              <a:ext uri="{FF2B5EF4-FFF2-40B4-BE49-F238E27FC236}">
                <a16:creationId xmlns:a16="http://schemas.microsoft.com/office/drawing/2014/main" id="{8FFD6A6F-8D28-4948-9846-A81A6C694417}"/>
              </a:ext>
            </a:extLst>
          </p:cNvPr>
          <p:cNvSpPr>
            <a:spLocks noGrp="1"/>
          </p:cNvSpPr>
          <p:nvPr>
            <p:ph type="dt" sz="half" idx="10"/>
          </p:nvPr>
        </p:nvSpPr>
        <p:spPr/>
        <p:txBody>
          <a:bodyPr/>
          <a:lstStyle>
            <a:lvl1pPr>
              <a:defRPr/>
            </a:lvl1pPr>
          </a:lstStyle>
          <a:p>
            <a:fld id="{2C4B8A94-C9DB-4A09-A63A-C821861A1895}" type="datetime1">
              <a:rPr lang="en-US" altLang="hu-HU"/>
              <a:pPr/>
              <a:t>3/19/2021</a:t>
            </a:fld>
            <a:endParaRPr lang="en-US" altLang="hu-HU"/>
          </a:p>
        </p:txBody>
      </p:sp>
      <p:sp>
        <p:nvSpPr>
          <p:cNvPr id="5" name="Footer Placeholder 4">
            <a:extLst>
              <a:ext uri="{FF2B5EF4-FFF2-40B4-BE49-F238E27FC236}">
                <a16:creationId xmlns:a16="http://schemas.microsoft.com/office/drawing/2014/main" id="{6A6ACAEA-E0DC-4FB4-9ACA-3C6F2661ECE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D14CB61-70F2-43CE-97EF-7AF498851F35}"/>
              </a:ext>
            </a:extLst>
          </p:cNvPr>
          <p:cNvSpPr>
            <a:spLocks noGrp="1"/>
          </p:cNvSpPr>
          <p:nvPr>
            <p:ph type="sldNum" sz="quarter" idx="12"/>
          </p:nvPr>
        </p:nvSpPr>
        <p:spPr/>
        <p:txBody>
          <a:bodyPr/>
          <a:lstStyle>
            <a:lvl1pPr>
              <a:defRPr/>
            </a:lvl1pPr>
          </a:lstStyle>
          <a:p>
            <a:fld id="{6AD8E329-8C7F-4ADD-A3C3-7161670EE267}" type="slidenum">
              <a:rPr lang="en-US" altLang="hu-HU"/>
              <a:pPr/>
              <a:t>‹#›</a:t>
            </a:fld>
            <a:endParaRPr lang="en-US" altLang="hu-HU"/>
          </a:p>
        </p:txBody>
      </p:sp>
    </p:spTree>
    <p:extLst>
      <p:ext uri="{BB962C8B-B14F-4D97-AF65-F5344CB8AC3E}">
        <p14:creationId xmlns:p14="http://schemas.microsoft.com/office/powerpoint/2010/main" val="3861366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hu-HU"/>
              <a:t>Mintacím szerkesztése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a:extLst>
              <a:ext uri="{FF2B5EF4-FFF2-40B4-BE49-F238E27FC236}">
                <a16:creationId xmlns:a16="http://schemas.microsoft.com/office/drawing/2014/main" id="{6C710B04-6E4F-4358-B7C4-8BD82F57174C}"/>
              </a:ext>
            </a:extLst>
          </p:cNvPr>
          <p:cNvSpPr>
            <a:spLocks noGrp="1"/>
          </p:cNvSpPr>
          <p:nvPr>
            <p:ph type="dt" sz="half" idx="10"/>
          </p:nvPr>
        </p:nvSpPr>
        <p:spPr/>
        <p:txBody>
          <a:bodyPr/>
          <a:lstStyle>
            <a:lvl1pPr>
              <a:defRPr/>
            </a:lvl1pPr>
          </a:lstStyle>
          <a:p>
            <a:fld id="{90CD4476-33D2-4DF6-B83D-E95032611096}" type="datetime1">
              <a:rPr lang="en-US" altLang="hu-HU"/>
              <a:pPr/>
              <a:t>3/19/2021</a:t>
            </a:fld>
            <a:endParaRPr lang="en-US" altLang="hu-HU"/>
          </a:p>
        </p:txBody>
      </p:sp>
      <p:sp>
        <p:nvSpPr>
          <p:cNvPr id="5" name="Footer Placeholder 4">
            <a:extLst>
              <a:ext uri="{FF2B5EF4-FFF2-40B4-BE49-F238E27FC236}">
                <a16:creationId xmlns:a16="http://schemas.microsoft.com/office/drawing/2014/main" id="{FC1581C0-C43F-4D8A-90C5-CCCEF697FF3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B28A4D5-2E8B-4D3E-8084-FFA4CC3A2F39}"/>
              </a:ext>
            </a:extLst>
          </p:cNvPr>
          <p:cNvSpPr>
            <a:spLocks noGrp="1"/>
          </p:cNvSpPr>
          <p:nvPr>
            <p:ph type="sldNum" sz="quarter" idx="12"/>
          </p:nvPr>
        </p:nvSpPr>
        <p:spPr/>
        <p:txBody>
          <a:bodyPr/>
          <a:lstStyle>
            <a:lvl1pPr>
              <a:defRPr/>
            </a:lvl1pPr>
          </a:lstStyle>
          <a:p>
            <a:fld id="{CAF8D5E0-02CF-4FE0-B33D-B777DB8A4945}" type="slidenum">
              <a:rPr lang="en-US" altLang="hu-HU"/>
              <a:pPr/>
              <a:t>‹#›</a:t>
            </a:fld>
            <a:endParaRPr lang="en-US" altLang="hu-HU"/>
          </a:p>
        </p:txBody>
      </p:sp>
    </p:spTree>
    <p:extLst>
      <p:ext uri="{BB962C8B-B14F-4D97-AF65-F5344CB8AC3E}">
        <p14:creationId xmlns:p14="http://schemas.microsoft.com/office/powerpoint/2010/main" val="2331998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Date Placeholder 3">
            <a:extLst>
              <a:ext uri="{FF2B5EF4-FFF2-40B4-BE49-F238E27FC236}">
                <a16:creationId xmlns:a16="http://schemas.microsoft.com/office/drawing/2014/main" id="{5AE7D1A3-5637-4041-9E49-767C18CA2AB7}"/>
              </a:ext>
            </a:extLst>
          </p:cNvPr>
          <p:cNvSpPr>
            <a:spLocks noGrp="1"/>
          </p:cNvSpPr>
          <p:nvPr>
            <p:ph type="dt" sz="half" idx="10"/>
          </p:nvPr>
        </p:nvSpPr>
        <p:spPr/>
        <p:txBody>
          <a:bodyPr/>
          <a:lstStyle>
            <a:lvl1pPr>
              <a:defRPr/>
            </a:lvl1pPr>
          </a:lstStyle>
          <a:p>
            <a:fld id="{CBD38833-D4EF-4949-B1C3-8231441EEC25}" type="datetime1">
              <a:rPr lang="en-US" altLang="hu-HU"/>
              <a:pPr/>
              <a:t>3/19/2021</a:t>
            </a:fld>
            <a:endParaRPr lang="en-US" altLang="hu-HU"/>
          </a:p>
        </p:txBody>
      </p:sp>
      <p:sp>
        <p:nvSpPr>
          <p:cNvPr id="6" name="Footer Placeholder 4">
            <a:extLst>
              <a:ext uri="{FF2B5EF4-FFF2-40B4-BE49-F238E27FC236}">
                <a16:creationId xmlns:a16="http://schemas.microsoft.com/office/drawing/2014/main" id="{5D84C5FB-B98E-4B85-989D-414D8788239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48D45B3-3809-48A3-8F93-A5F29ACFBA56}"/>
              </a:ext>
            </a:extLst>
          </p:cNvPr>
          <p:cNvSpPr>
            <a:spLocks noGrp="1"/>
          </p:cNvSpPr>
          <p:nvPr>
            <p:ph type="sldNum" sz="quarter" idx="12"/>
          </p:nvPr>
        </p:nvSpPr>
        <p:spPr/>
        <p:txBody>
          <a:bodyPr/>
          <a:lstStyle>
            <a:lvl1pPr>
              <a:defRPr/>
            </a:lvl1pPr>
          </a:lstStyle>
          <a:p>
            <a:fld id="{FDD966DA-B7A8-4E30-8A1F-77D94C061245}" type="slidenum">
              <a:rPr lang="en-US" altLang="hu-HU"/>
              <a:pPr/>
              <a:t>‹#›</a:t>
            </a:fld>
            <a:endParaRPr lang="en-US" altLang="hu-HU"/>
          </a:p>
        </p:txBody>
      </p:sp>
    </p:spTree>
    <p:extLst>
      <p:ext uri="{BB962C8B-B14F-4D97-AF65-F5344CB8AC3E}">
        <p14:creationId xmlns:p14="http://schemas.microsoft.com/office/powerpoint/2010/main" val="1530794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a:t>Mintacím szerkesztése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ate Placeholder 3">
            <a:extLst>
              <a:ext uri="{FF2B5EF4-FFF2-40B4-BE49-F238E27FC236}">
                <a16:creationId xmlns:a16="http://schemas.microsoft.com/office/drawing/2014/main" id="{2C0FC329-AA0F-45F3-9120-40684725D4B8}"/>
              </a:ext>
            </a:extLst>
          </p:cNvPr>
          <p:cNvSpPr>
            <a:spLocks noGrp="1"/>
          </p:cNvSpPr>
          <p:nvPr>
            <p:ph type="dt" sz="half" idx="10"/>
          </p:nvPr>
        </p:nvSpPr>
        <p:spPr/>
        <p:txBody>
          <a:bodyPr/>
          <a:lstStyle>
            <a:lvl1pPr>
              <a:defRPr/>
            </a:lvl1pPr>
          </a:lstStyle>
          <a:p>
            <a:fld id="{8C8E8510-F595-4EB3-84DF-273CA0E77BE0}" type="datetime1">
              <a:rPr lang="en-US" altLang="hu-HU"/>
              <a:pPr/>
              <a:t>3/19/2021</a:t>
            </a:fld>
            <a:endParaRPr lang="en-US" altLang="hu-HU"/>
          </a:p>
        </p:txBody>
      </p:sp>
      <p:sp>
        <p:nvSpPr>
          <p:cNvPr id="8" name="Footer Placeholder 4">
            <a:extLst>
              <a:ext uri="{FF2B5EF4-FFF2-40B4-BE49-F238E27FC236}">
                <a16:creationId xmlns:a16="http://schemas.microsoft.com/office/drawing/2014/main" id="{47A10B5E-0189-4450-AD36-8FED29DC9D0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CBB455D-8275-425F-B6C0-915B30D317CC}"/>
              </a:ext>
            </a:extLst>
          </p:cNvPr>
          <p:cNvSpPr>
            <a:spLocks noGrp="1"/>
          </p:cNvSpPr>
          <p:nvPr>
            <p:ph type="sldNum" sz="quarter" idx="12"/>
          </p:nvPr>
        </p:nvSpPr>
        <p:spPr/>
        <p:txBody>
          <a:bodyPr/>
          <a:lstStyle>
            <a:lvl1pPr>
              <a:defRPr/>
            </a:lvl1pPr>
          </a:lstStyle>
          <a:p>
            <a:fld id="{46C9280F-D1D1-4F4D-8865-E18A12B6F3C3}" type="slidenum">
              <a:rPr lang="en-US" altLang="hu-HU"/>
              <a:pPr/>
              <a:t>‹#›</a:t>
            </a:fld>
            <a:endParaRPr lang="en-US" altLang="hu-HU"/>
          </a:p>
        </p:txBody>
      </p:sp>
    </p:spTree>
    <p:extLst>
      <p:ext uri="{BB962C8B-B14F-4D97-AF65-F5344CB8AC3E}">
        <p14:creationId xmlns:p14="http://schemas.microsoft.com/office/powerpoint/2010/main" val="3079663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a:p>
        </p:txBody>
      </p:sp>
      <p:sp>
        <p:nvSpPr>
          <p:cNvPr id="3" name="Date Placeholder 3">
            <a:extLst>
              <a:ext uri="{FF2B5EF4-FFF2-40B4-BE49-F238E27FC236}">
                <a16:creationId xmlns:a16="http://schemas.microsoft.com/office/drawing/2014/main" id="{5F0484D1-6D75-439D-BB7A-8B4C99A1C7FB}"/>
              </a:ext>
            </a:extLst>
          </p:cNvPr>
          <p:cNvSpPr>
            <a:spLocks noGrp="1"/>
          </p:cNvSpPr>
          <p:nvPr>
            <p:ph type="dt" sz="half" idx="10"/>
          </p:nvPr>
        </p:nvSpPr>
        <p:spPr/>
        <p:txBody>
          <a:bodyPr/>
          <a:lstStyle>
            <a:lvl1pPr>
              <a:defRPr/>
            </a:lvl1pPr>
          </a:lstStyle>
          <a:p>
            <a:fld id="{DB39F743-1FDE-4CD9-8BFD-36771EF17BC6}" type="datetime1">
              <a:rPr lang="en-US" altLang="hu-HU"/>
              <a:pPr/>
              <a:t>3/19/2021</a:t>
            </a:fld>
            <a:endParaRPr lang="en-US" altLang="hu-HU"/>
          </a:p>
        </p:txBody>
      </p:sp>
      <p:sp>
        <p:nvSpPr>
          <p:cNvPr id="4" name="Footer Placeholder 4">
            <a:extLst>
              <a:ext uri="{FF2B5EF4-FFF2-40B4-BE49-F238E27FC236}">
                <a16:creationId xmlns:a16="http://schemas.microsoft.com/office/drawing/2014/main" id="{FBA114FE-728F-4FEB-8969-10B1CF9945D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95DFFCA-5FC2-4A44-AC22-B16DCA971357}"/>
              </a:ext>
            </a:extLst>
          </p:cNvPr>
          <p:cNvSpPr>
            <a:spLocks noGrp="1"/>
          </p:cNvSpPr>
          <p:nvPr>
            <p:ph type="sldNum" sz="quarter" idx="12"/>
          </p:nvPr>
        </p:nvSpPr>
        <p:spPr/>
        <p:txBody>
          <a:bodyPr/>
          <a:lstStyle>
            <a:lvl1pPr>
              <a:defRPr/>
            </a:lvl1pPr>
          </a:lstStyle>
          <a:p>
            <a:fld id="{375E2912-B8D4-42B9-9840-3C099FB1B465}" type="slidenum">
              <a:rPr lang="en-US" altLang="hu-HU"/>
              <a:pPr/>
              <a:t>‹#›</a:t>
            </a:fld>
            <a:endParaRPr lang="en-US" altLang="hu-HU"/>
          </a:p>
        </p:txBody>
      </p:sp>
    </p:spTree>
    <p:extLst>
      <p:ext uri="{BB962C8B-B14F-4D97-AF65-F5344CB8AC3E}">
        <p14:creationId xmlns:p14="http://schemas.microsoft.com/office/powerpoint/2010/main" val="3054552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D2B3DED-BEC0-4803-9CEB-A2D18DFFDEC3}"/>
              </a:ext>
            </a:extLst>
          </p:cNvPr>
          <p:cNvSpPr>
            <a:spLocks noGrp="1"/>
          </p:cNvSpPr>
          <p:nvPr>
            <p:ph type="dt" sz="half" idx="10"/>
          </p:nvPr>
        </p:nvSpPr>
        <p:spPr/>
        <p:txBody>
          <a:bodyPr/>
          <a:lstStyle>
            <a:lvl1pPr>
              <a:defRPr/>
            </a:lvl1pPr>
          </a:lstStyle>
          <a:p>
            <a:fld id="{DBE98E58-DD37-4718-BB68-5897FB99A7DE}" type="datetime1">
              <a:rPr lang="en-US" altLang="hu-HU"/>
              <a:pPr/>
              <a:t>3/19/2021</a:t>
            </a:fld>
            <a:endParaRPr lang="en-US" altLang="hu-HU"/>
          </a:p>
        </p:txBody>
      </p:sp>
      <p:sp>
        <p:nvSpPr>
          <p:cNvPr id="3" name="Footer Placeholder 4">
            <a:extLst>
              <a:ext uri="{FF2B5EF4-FFF2-40B4-BE49-F238E27FC236}">
                <a16:creationId xmlns:a16="http://schemas.microsoft.com/office/drawing/2014/main" id="{CECC2358-6052-48E5-8B41-D399C66B596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AF3E080-31ED-4033-9582-304788143DBE}"/>
              </a:ext>
            </a:extLst>
          </p:cNvPr>
          <p:cNvSpPr>
            <a:spLocks noGrp="1"/>
          </p:cNvSpPr>
          <p:nvPr>
            <p:ph type="sldNum" sz="quarter" idx="12"/>
          </p:nvPr>
        </p:nvSpPr>
        <p:spPr/>
        <p:txBody>
          <a:bodyPr/>
          <a:lstStyle>
            <a:lvl1pPr>
              <a:defRPr/>
            </a:lvl1pPr>
          </a:lstStyle>
          <a:p>
            <a:fld id="{CE6AE11C-0D9A-40B4-906B-1E8C2A9EFBDD}" type="slidenum">
              <a:rPr lang="en-US" altLang="hu-HU"/>
              <a:pPr/>
              <a:t>‹#›</a:t>
            </a:fld>
            <a:endParaRPr lang="en-US" altLang="hu-HU"/>
          </a:p>
        </p:txBody>
      </p:sp>
    </p:spTree>
    <p:extLst>
      <p:ext uri="{BB962C8B-B14F-4D97-AF65-F5344CB8AC3E}">
        <p14:creationId xmlns:p14="http://schemas.microsoft.com/office/powerpoint/2010/main" val="3743004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hu-HU"/>
              <a:t>Mintacím szerkesztése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3">
            <a:extLst>
              <a:ext uri="{FF2B5EF4-FFF2-40B4-BE49-F238E27FC236}">
                <a16:creationId xmlns:a16="http://schemas.microsoft.com/office/drawing/2014/main" id="{8AB90928-15E0-42D9-81A3-A903D8B802AE}"/>
              </a:ext>
            </a:extLst>
          </p:cNvPr>
          <p:cNvSpPr>
            <a:spLocks noGrp="1"/>
          </p:cNvSpPr>
          <p:nvPr>
            <p:ph type="dt" sz="half" idx="10"/>
          </p:nvPr>
        </p:nvSpPr>
        <p:spPr/>
        <p:txBody>
          <a:bodyPr/>
          <a:lstStyle>
            <a:lvl1pPr>
              <a:defRPr/>
            </a:lvl1pPr>
          </a:lstStyle>
          <a:p>
            <a:fld id="{78E2D22C-08E6-482B-9A66-E2C9FAA7FF31}" type="datetime1">
              <a:rPr lang="en-US" altLang="hu-HU"/>
              <a:pPr/>
              <a:t>3/19/2021</a:t>
            </a:fld>
            <a:endParaRPr lang="en-US" altLang="hu-HU"/>
          </a:p>
        </p:txBody>
      </p:sp>
      <p:sp>
        <p:nvSpPr>
          <p:cNvPr id="6" name="Footer Placeholder 4">
            <a:extLst>
              <a:ext uri="{FF2B5EF4-FFF2-40B4-BE49-F238E27FC236}">
                <a16:creationId xmlns:a16="http://schemas.microsoft.com/office/drawing/2014/main" id="{37DA4202-24BD-4019-8504-305267448AB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6B6A183-9001-4A6A-A719-5AF704934E8E}"/>
              </a:ext>
            </a:extLst>
          </p:cNvPr>
          <p:cNvSpPr>
            <a:spLocks noGrp="1"/>
          </p:cNvSpPr>
          <p:nvPr>
            <p:ph type="sldNum" sz="quarter" idx="12"/>
          </p:nvPr>
        </p:nvSpPr>
        <p:spPr/>
        <p:txBody>
          <a:bodyPr/>
          <a:lstStyle>
            <a:lvl1pPr>
              <a:defRPr/>
            </a:lvl1pPr>
          </a:lstStyle>
          <a:p>
            <a:fld id="{7634E251-AF59-4D54-B96C-85B9B5F0FE7B}" type="slidenum">
              <a:rPr lang="en-US" altLang="hu-HU"/>
              <a:pPr/>
              <a:t>‹#›</a:t>
            </a:fld>
            <a:endParaRPr lang="en-US" altLang="hu-HU"/>
          </a:p>
        </p:txBody>
      </p:sp>
    </p:spTree>
    <p:extLst>
      <p:ext uri="{BB962C8B-B14F-4D97-AF65-F5344CB8AC3E}">
        <p14:creationId xmlns:p14="http://schemas.microsoft.com/office/powerpoint/2010/main" val="3403678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hu-HU"/>
              <a:t>Mintacím szerkesztése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u-HU" noProof="0"/>
              <a:t>Kép beszúrásához kattintson az ikonra</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3">
            <a:extLst>
              <a:ext uri="{FF2B5EF4-FFF2-40B4-BE49-F238E27FC236}">
                <a16:creationId xmlns:a16="http://schemas.microsoft.com/office/drawing/2014/main" id="{B8088A80-5058-417D-9B77-26DE9EE47887}"/>
              </a:ext>
            </a:extLst>
          </p:cNvPr>
          <p:cNvSpPr>
            <a:spLocks noGrp="1"/>
          </p:cNvSpPr>
          <p:nvPr>
            <p:ph type="dt" sz="half" idx="10"/>
          </p:nvPr>
        </p:nvSpPr>
        <p:spPr/>
        <p:txBody>
          <a:bodyPr/>
          <a:lstStyle>
            <a:lvl1pPr>
              <a:defRPr/>
            </a:lvl1pPr>
          </a:lstStyle>
          <a:p>
            <a:fld id="{15D76DD8-CC47-4941-9B29-76D8541C801D}" type="datetime1">
              <a:rPr lang="en-US" altLang="hu-HU"/>
              <a:pPr/>
              <a:t>3/19/2021</a:t>
            </a:fld>
            <a:endParaRPr lang="en-US" altLang="hu-HU"/>
          </a:p>
        </p:txBody>
      </p:sp>
      <p:sp>
        <p:nvSpPr>
          <p:cNvPr id="6" name="Footer Placeholder 4">
            <a:extLst>
              <a:ext uri="{FF2B5EF4-FFF2-40B4-BE49-F238E27FC236}">
                <a16:creationId xmlns:a16="http://schemas.microsoft.com/office/drawing/2014/main" id="{2D9D1FD9-484E-4B44-AA18-FDEF1C92120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8F7D038-5605-4744-92AC-BF65509FA44C}"/>
              </a:ext>
            </a:extLst>
          </p:cNvPr>
          <p:cNvSpPr>
            <a:spLocks noGrp="1"/>
          </p:cNvSpPr>
          <p:nvPr>
            <p:ph type="sldNum" sz="quarter" idx="12"/>
          </p:nvPr>
        </p:nvSpPr>
        <p:spPr/>
        <p:txBody>
          <a:bodyPr/>
          <a:lstStyle>
            <a:lvl1pPr>
              <a:defRPr/>
            </a:lvl1pPr>
          </a:lstStyle>
          <a:p>
            <a:fld id="{041C0D96-9EAA-4349-BB19-BFEE10B6D003}" type="slidenum">
              <a:rPr lang="en-US" altLang="hu-HU"/>
              <a:pPr/>
              <a:t>‹#›</a:t>
            </a:fld>
            <a:endParaRPr lang="en-US" altLang="hu-HU"/>
          </a:p>
        </p:txBody>
      </p:sp>
    </p:spTree>
    <p:extLst>
      <p:ext uri="{BB962C8B-B14F-4D97-AF65-F5344CB8AC3E}">
        <p14:creationId xmlns:p14="http://schemas.microsoft.com/office/powerpoint/2010/main" val="923300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63AFADC-C263-44F0-9983-41F9714BBE94}"/>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hu-HU"/>
              <a:t>Mintacím szerkesztése</a:t>
            </a:r>
            <a:endParaRPr lang="en-US" altLang="hu-HU"/>
          </a:p>
        </p:txBody>
      </p:sp>
      <p:sp>
        <p:nvSpPr>
          <p:cNvPr id="1027" name="Text Placeholder 2">
            <a:extLst>
              <a:ext uri="{FF2B5EF4-FFF2-40B4-BE49-F238E27FC236}">
                <a16:creationId xmlns:a16="http://schemas.microsoft.com/office/drawing/2014/main" id="{C68EB909-C258-4EE7-934C-5DE5C34D5739}"/>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endParaRPr lang="en-US" altLang="hu-HU"/>
          </a:p>
        </p:txBody>
      </p:sp>
      <p:sp>
        <p:nvSpPr>
          <p:cNvPr id="4" name="Date Placeholder 3">
            <a:extLst>
              <a:ext uri="{FF2B5EF4-FFF2-40B4-BE49-F238E27FC236}">
                <a16:creationId xmlns:a16="http://schemas.microsoft.com/office/drawing/2014/main" id="{E0694A4F-214E-462A-B704-50366ED1E9E4}"/>
              </a:ext>
            </a:extLst>
          </p:cNvPr>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fld id="{250D8E49-0273-4F3D-B106-3CE727767D0F}" type="datetime1">
              <a:rPr lang="en-US" altLang="hu-HU"/>
              <a:pPr/>
              <a:t>3/19/2021</a:t>
            </a:fld>
            <a:endParaRPr lang="en-US" altLang="hu-HU"/>
          </a:p>
        </p:txBody>
      </p:sp>
      <p:sp>
        <p:nvSpPr>
          <p:cNvPr id="5" name="Footer Placeholder 4">
            <a:extLst>
              <a:ext uri="{FF2B5EF4-FFF2-40B4-BE49-F238E27FC236}">
                <a16:creationId xmlns:a16="http://schemas.microsoft.com/office/drawing/2014/main" id="{956FA981-8A46-4EA6-B24D-341F74B8D043}"/>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0095B0BC-1696-4D32-8B93-7D1F1853A9BE}"/>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48BA89CE-C9F1-4FA8-A7AB-42F98407DC66}" type="slidenum">
              <a:rPr lang="en-US" altLang="hu-HU"/>
              <a:pPr/>
              <a:t>‹#›</a:t>
            </a:fld>
            <a:endParaRPr lang="en-US" alt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anose="020B0600070205080204" pitchFamily="34" charset="-128"/>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2pPr>
      <a:lvl3pPr algn="ctr" defTabSz="457200" rtl="0" eaLnBrk="1" fontAlgn="base" hangingPunct="1">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3pPr>
      <a:lvl4pPr algn="ctr" defTabSz="457200" rtl="0" eaLnBrk="1" fontAlgn="base" hangingPunct="1">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4pPr>
      <a:lvl5pPr algn="ctr" defTabSz="457200" rtl="0" eaLnBrk="1" fontAlgn="base" hangingPunct="1">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s://ecv.microsoft.com/qHwIsumZsF" TargetMode="External"/><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hyperlink" Target="mailto:oktatastechnika@zeneakademia.hu" TargetMode="Externa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hyperlink" Target="mailto:itsupport.zarovizsga@zeneakademia.h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www.lfze.hu/data/LFZE.HU/tanulmanyi_osztaly/english/diploma/videomegosztas_o365onedrive_hallgatok_en.pdf" TargetMode="External"/><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8.xml"/><Relationship Id="rId5" Type="http://schemas.openxmlformats.org/officeDocument/2006/relationships/hyperlink" Target="mailto:itsupport.vizsga@zeneakademia.hu" TargetMode="External"/><Relationship Id="rId4" Type="http://schemas.openxmlformats.org/officeDocument/2006/relationships/hyperlink" Target="http://www.office.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a:extLst>
              <a:ext uri="{FF2B5EF4-FFF2-40B4-BE49-F238E27FC236}">
                <a16:creationId xmlns:a16="http://schemas.microsoft.com/office/drawing/2014/main" id="{17FFF787-08FA-405C-A5BE-982D1F08CB55}"/>
              </a:ext>
            </a:extLst>
          </p:cNvPr>
          <p:cNvPicPr>
            <a:picLocks noChangeAspect="1"/>
          </p:cNvPicPr>
          <p:nvPr/>
        </p:nvPicPr>
        <p:blipFill>
          <a:blip r:embed="rId2"/>
          <a:stretch>
            <a:fillRect/>
          </a:stretch>
        </p:blipFill>
        <p:spPr>
          <a:xfrm>
            <a:off x="0" y="0"/>
            <a:ext cx="12192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AB331064-A4F3-4EFB-9B55-F1DE3AFC9E9D}"/>
              </a:ext>
            </a:extLst>
          </p:cNvPr>
          <p:cNvPicPr>
            <a:picLocks noChangeAspect="1"/>
          </p:cNvPicPr>
          <p:nvPr/>
        </p:nvPicPr>
        <p:blipFill>
          <a:blip r:embed="rId3"/>
          <a:stretch>
            <a:fillRect/>
          </a:stretch>
        </p:blipFill>
        <p:spPr>
          <a:xfrm>
            <a:off x="2772746" y="568610"/>
            <a:ext cx="6448795" cy="4098939"/>
          </a:xfrm>
          <a:prstGeom prst="rect">
            <a:avLst/>
          </a:prstGeom>
        </p:spPr>
      </p:pic>
      <p:sp>
        <p:nvSpPr>
          <p:cNvPr id="6" name="Szövegdoboz 5"/>
          <p:cNvSpPr txBox="1"/>
          <p:nvPr/>
        </p:nvSpPr>
        <p:spPr>
          <a:xfrm>
            <a:off x="1304829" y="230056"/>
            <a:ext cx="9384631" cy="338554"/>
          </a:xfrm>
          <a:prstGeom prst="rect">
            <a:avLst/>
          </a:prstGeom>
          <a:noFill/>
        </p:spPr>
        <p:txBody>
          <a:bodyPr wrap="square" rtlCol="0">
            <a:spAutoFit/>
          </a:bodyPr>
          <a:lstStyle/>
          <a:p>
            <a:pPr algn="ctr"/>
            <a:r>
              <a:rPr lang="en-GB" sz="1600" dirty="0">
                <a:solidFill>
                  <a:srgbClr val="FF0000"/>
                </a:solidFill>
              </a:rPr>
              <a:t>Click on „Upload” &gt; „Files”</a:t>
            </a:r>
            <a:r>
              <a:rPr lang="en-GB" sz="1600" dirty="0">
                <a:solidFill>
                  <a:srgbClr val="FF0000"/>
                </a:solidFill>
                <a:sym typeface="Wingdings" panose="05000000000000000000" pitchFamily="2" charset="2"/>
              </a:rPr>
              <a:t>.</a:t>
            </a:r>
            <a:endParaRPr lang="en-GB" sz="1600" dirty="0">
              <a:solidFill>
                <a:srgbClr val="FF0000"/>
              </a:solidFill>
            </a:endParaRPr>
          </a:p>
        </p:txBody>
      </p:sp>
      <p:sp>
        <p:nvSpPr>
          <p:cNvPr id="8" name="Ellipszis 7"/>
          <p:cNvSpPr/>
          <p:nvPr/>
        </p:nvSpPr>
        <p:spPr>
          <a:xfrm>
            <a:off x="3517557" y="607825"/>
            <a:ext cx="798755" cy="26611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cxnSp>
        <p:nvCxnSpPr>
          <p:cNvPr id="10" name="Egyenes összekötő nyíllal 9"/>
          <p:cNvCxnSpPr/>
          <p:nvPr/>
        </p:nvCxnSpPr>
        <p:spPr>
          <a:xfrm flipV="1">
            <a:off x="2619317" y="1042069"/>
            <a:ext cx="805047" cy="19987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Ellipszis 11"/>
          <p:cNvSpPr/>
          <p:nvPr/>
        </p:nvSpPr>
        <p:spPr>
          <a:xfrm>
            <a:off x="3517557" y="873937"/>
            <a:ext cx="399377" cy="26806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sp>
        <p:nvSpPr>
          <p:cNvPr id="14" name="Szövegdoboz 13"/>
          <p:cNvSpPr txBox="1"/>
          <p:nvPr/>
        </p:nvSpPr>
        <p:spPr>
          <a:xfrm>
            <a:off x="1201856" y="4757503"/>
            <a:ext cx="10602966" cy="830997"/>
          </a:xfrm>
          <a:prstGeom prst="rect">
            <a:avLst/>
          </a:prstGeom>
          <a:noFill/>
        </p:spPr>
        <p:txBody>
          <a:bodyPr wrap="square" rtlCol="0">
            <a:spAutoFit/>
          </a:bodyPr>
          <a:lstStyle/>
          <a:p>
            <a:pPr algn="ctr"/>
            <a:r>
              <a:rPr lang="en-GB" sz="1600" dirty="0">
                <a:solidFill>
                  <a:srgbClr val="FF0000"/>
                </a:solidFill>
              </a:rPr>
              <a:t>Choose the files you want to upload, then click on „Open”. The uploading will start.</a:t>
            </a:r>
          </a:p>
          <a:p>
            <a:pPr algn="ctr"/>
            <a:r>
              <a:rPr lang="en-GB" sz="1600" dirty="0">
                <a:solidFill>
                  <a:srgbClr val="FF0000"/>
                </a:solidFill>
              </a:rPr>
              <a:t>Please give the uploaded file an appropriate name. The file name should start with the student’s name</a:t>
            </a:r>
            <a:r>
              <a:rPr lang="hu-HU" sz="1600" dirty="0">
                <a:solidFill>
                  <a:srgbClr val="FF0000"/>
                </a:solidFill>
              </a:rPr>
              <a:t> (</a:t>
            </a:r>
            <a:r>
              <a:rPr lang="hu-HU" sz="1600" dirty="0" err="1">
                <a:solidFill>
                  <a:srgbClr val="FF0000"/>
                </a:solidFill>
              </a:rPr>
              <a:t>eg</a:t>
            </a:r>
            <a:r>
              <a:rPr lang="hu-HU" sz="1600" dirty="0">
                <a:solidFill>
                  <a:srgbClr val="FF0000"/>
                </a:solidFill>
              </a:rPr>
              <a:t>. </a:t>
            </a:r>
            <a:r>
              <a:rPr lang="hu-HU" sz="1600" dirty="0" err="1">
                <a:solidFill>
                  <a:srgbClr val="FF0000"/>
                </a:solidFill>
              </a:rPr>
              <a:t>Smith_John_exam_video</a:t>
            </a:r>
            <a:r>
              <a:rPr lang="hu-HU" sz="1600" dirty="0">
                <a:solidFill>
                  <a:srgbClr val="FF0000"/>
                </a:solidFill>
              </a:rPr>
              <a:t>)</a:t>
            </a:r>
            <a:r>
              <a:rPr lang="en-GB" sz="1600" dirty="0">
                <a:solidFill>
                  <a:srgbClr val="FF0000"/>
                </a:solidFill>
              </a:rPr>
              <a:t>.</a:t>
            </a:r>
          </a:p>
        </p:txBody>
      </p:sp>
      <p:sp>
        <p:nvSpPr>
          <p:cNvPr id="9" name="Téglalap 8">
            <a:extLst>
              <a:ext uri="{FF2B5EF4-FFF2-40B4-BE49-F238E27FC236}">
                <a16:creationId xmlns:a16="http://schemas.microsoft.com/office/drawing/2014/main" id="{92444207-C7C9-4287-94C2-D8AA349BCBC8}"/>
              </a:ext>
            </a:extLst>
          </p:cNvPr>
          <p:cNvSpPr/>
          <p:nvPr/>
        </p:nvSpPr>
        <p:spPr>
          <a:xfrm>
            <a:off x="4316312" y="1269500"/>
            <a:ext cx="1073426" cy="220211"/>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dirty="0"/>
          </a:p>
        </p:txBody>
      </p:sp>
    </p:spTree>
    <p:extLst>
      <p:ext uri="{BB962C8B-B14F-4D97-AF65-F5344CB8AC3E}">
        <p14:creationId xmlns:p14="http://schemas.microsoft.com/office/powerpoint/2010/main" val="3857394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Kép 1">
            <a:extLst>
              <a:ext uri="{FF2B5EF4-FFF2-40B4-BE49-F238E27FC236}">
                <a16:creationId xmlns:a16="http://schemas.microsoft.com/office/drawing/2014/main" id="{6E1868B4-5828-4C96-B2E5-C2878978996A}"/>
              </a:ext>
            </a:extLst>
          </p:cNvPr>
          <p:cNvPicPr>
            <a:picLocks noChangeAspect="1"/>
          </p:cNvPicPr>
          <p:nvPr/>
        </p:nvPicPr>
        <p:blipFill>
          <a:blip r:embed="rId3"/>
          <a:stretch>
            <a:fillRect/>
          </a:stretch>
        </p:blipFill>
        <p:spPr>
          <a:xfrm>
            <a:off x="1304829" y="733218"/>
            <a:ext cx="8972550" cy="3324225"/>
          </a:xfrm>
          <a:prstGeom prst="rect">
            <a:avLst/>
          </a:prstGeom>
        </p:spPr>
      </p:pic>
      <p:sp>
        <p:nvSpPr>
          <p:cNvPr id="9" name="Szövegdoboz 8"/>
          <p:cNvSpPr txBox="1"/>
          <p:nvPr/>
        </p:nvSpPr>
        <p:spPr>
          <a:xfrm>
            <a:off x="1304829" y="230056"/>
            <a:ext cx="9384631" cy="338554"/>
          </a:xfrm>
          <a:prstGeom prst="rect">
            <a:avLst/>
          </a:prstGeom>
          <a:noFill/>
        </p:spPr>
        <p:txBody>
          <a:bodyPr wrap="square" rtlCol="0">
            <a:spAutoFit/>
          </a:bodyPr>
          <a:lstStyle/>
          <a:p>
            <a:pPr algn="ctr"/>
            <a:r>
              <a:rPr lang="en-GB" sz="1600" dirty="0">
                <a:solidFill>
                  <a:srgbClr val="FF0000"/>
                </a:solidFill>
              </a:rPr>
              <a:t>After uploading the file, click on „Files” to go back to the main page where you can share the folder.</a:t>
            </a:r>
          </a:p>
        </p:txBody>
      </p:sp>
      <p:sp>
        <p:nvSpPr>
          <p:cNvPr id="11" name="Ellipszis 10"/>
          <p:cNvSpPr/>
          <p:nvPr/>
        </p:nvSpPr>
        <p:spPr>
          <a:xfrm>
            <a:off x="1400748" y="1607105"/>
            <a:ext cx="609284" cy="38645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cxnSp>
        <p:nvCxnSpPr>
          <p:cNvPr id="5" name="Egyenes összekötő nyíllal 4"/>
          <p:cNvCxnSpPr/>
          <p:nvPr/>
        </p:nvCxnSpPr>
        <p:spPr>
          <a:xfrm flipV="1">
            <a:off x="1021492" y="2108886"/>
            <a:ext cx="568411" cy="113682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3" name="Lekerekített téglalap 12"/>
          <p:cNvSpPr/>
          <p:nvPr/>
        </p:nvSpPr>
        <p:spPr>
          <a:xfrm>
            <a:off x="2567355" y="2746109"/>
            <a:ext cx="568411" cy="1235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u-HU"/>
          </a:p>
        </p:txBody>
      </p:sp>
      <p:sp>
        <p:nvSpPr>
          <p:cNvPr id="15" name="Lekerekített téglalap 14"/>
          <p:cNvSpPr/>
          <p:nvPr/>
        </p:nvSpPr>
        <p:spPr>
          <a:xfrm>
            <a:off x="2574144" y="3166239"/>
            <a:ext cx="2117125" cy="1235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u-HU"/>
          </a:p>
        </p:txBody>
      </p:sp>
      <p:sp>
        <p:nvSpPr>
          <p:cNvPr id="16" name="Lekerekített téglalap 15"/>
          <p:cNvSpPr/>
          <p:nvPr/>
        </p:nvSpPr>
        <p:spPr>
          <a:xfrm>
            <a:off x="2574144" y="3586369"/>
            <a:ext cx="2329160" cy="1235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u-HU"/>
          </a:p>
        </p:txBody>
      </p:sp>
      <p:sp>
        <p:nvSpPr>
          <p:cNvPr id="17" name="Lekerekített téglalap 16"/>
          <p:cNvSpPr/>
          <p:nvPr/>
        </p:nvSpPr>
        <p:spPr>
          <a:xfrm>
            <a:off x="6800161" y="2746110"/>
            <a:ext cx="977074" cy="116564"/>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u-HU"/>
          </a:p>
        </p:txBody>
      </p:sp>
      <p:sp>
        <p:nvSpPr>
          <p:cNvPr id="19" name="Lekerekített téglalap 18"/>
          <p:cNvSpPr/>
          <p:nvPr/>
        </p:nvSpPr>
        <p:spPr>
          <a:xfrm>
            <a:off x="6800161" y="3137613"/>
            <a:ext cx="977074" cy="108096"/>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u-HU"/>
          </a:p>
        </p:txBody>
      </p:sp>
      <p:sp>
        <p:nvSpPr>
          <p:cNvPr id="20" name="Lekerekített téglalap 19"/>
          <p:cNvSpPr/>
          <p:nvPr/>
        </p:nvSpPr>
        <p:spPr>
          <a:xfrm>
            <a:off x="6800161" y="3536118"/>
            <a:ext cx="977074" cy="1235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u-HU"/>
          </a:p>
        </p:txBody>
      </p:sp>
      <p:sp>
        <p:nvSpPr>
          <p:cNvPr id="12" name="Téglalap 11">
            <a:extLst>
              <a:ext uri="{FF2B5EF4-FFF2-40B4-BE49-F238E27FC236}">
                <a16:creationId xmlns:a16="http://schemas.microsoft.com/office/drawing/2014/main" id="{A568CE13-D988-43B3-9D57-208AA89AB0FE}"/>
              </a:ext>
            </a:extLst>
          </p:cNvPr>
          <p:cNvSpPr/>
          <p:nvPr/>
        </p:nvSpPr>
        <p:spPr>
          <a:xfrm>
            <a:off x="3202011" y="1690225"/>
            <a:ext cx="1489258" cy="303332"/>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dirty="0"/>
          </a:p>
        </p:txBody>
      </p:sp>
    </p:spTree>
    <p:extLst>
      <p:ext uri="{BB962C8B-B14F-4D97-AF65-F5344CB8AC3E}">
        <p14:creationId xmlns:p14="http://schemas.microsoft.com/office/powerpoint/2010/main" val="2674098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6E0847BE-E7CF-45D3-95D6-EB79172DB277}"/>
              </a:ext>
            </a:extLst>
          </p:cNvPr>
          <p:cNvPicPr>
            <a:picLocks noChangeAspect="1"/>
          </p:cNvPicPr>
          <p:nvPr/>
        </p:nvPicPr>
        <p:blipFill>
          <a:blip r:embed="rId3"/>
          <a:stretch>
            <a:fillRect/>
          </a:stretch>
        </p:blipFill>
        <p:spPr>
          <a:xfrm>
            <a:off x="1659760" y="700501"/>
            <a:ext cx="9029700" cy="4714875"/>
          </a:xfrm>
          <a:prstGeom prst="rect">
            <a:avLst/>
          </a:prstGeom>
        </p:spPr>
      </p:pic>
      <p:sp>
        <p:nvSpPr>
          <p:cNvPr id="7" name="Szövegdoboz 6"/>
          <p:cNvSpPr txBox="1"/>
          <p:nvPr/>
        </p:nvSpPr>
        <p:spPr>
          <a:xfrm>
            <a:off x="1304829" y="230056"/>
            <a:ext cx="9384631" cy="338554"/>
          </a:xfrm>
          <a:prstGeom prst="rect">
            <a:avLst/>
          </a:prstGeom>
          <a:noFill/>
        </p:spPr>
        <p:txBody>
          <a:bodyPr wrap="square" rtlCol="0">
            <a:spAutoFit/>
          </a:bodyPr>
          <a:lstStyle/>
          <a:p>
            <a:pPr algn="ctr"/>
            <a:r>
              <a:rPr lang="en-GB" sz="1600" dirty="0">
                <a:solidFill>
                  <a:srgbClr val="FF0000"/>
                </a:solidFill>
              </a:rPr>
              <a:t>To share the folder, click on the vertical dots („…”) &gt; „Share”.</a:t>
            </a:r>
          </a:p>
        </p:txBody>
      </p:sp>
      <p:sp>
        <p:nvSpPr>
          <p:cNvPr id="4" name="Ellipszis 3"/>
          <p:cNvSpPr/>
          <p:nvPr/>
        </p:nvSpPr>
        <p:spPr>
          <a:xfrm>
            <a:off x="5140411" y="1622854"/>
            <a:ext cx="222421" cy="46955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sp>
        <p:nvSpPr>
          <p:cNvPr id="6" name="Ellipszis 5"/>
          <p:cNvSpPr/>
          <p:nvPr/>
        </p:nvSpPr>
        <p:spPr>
          <a:xfrm>
            <a:off x="5362833" y="1561069"/>
            <a:ext cx="741406" cy="33775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cxnSp>
        <p:nvCxnSpPr>
          <p:cNvPr id="12" name="Egyenes összekötő nyíllal 11"/>
          <p:cNvCxnSpPr/>
          <p:nvPr/>
        </p:nvCxnSpPr>
        <p:spPr>
          <a:xfrm flipH="1" flipV="1">
            <a:off x="6252519" y="1837038"/>
            <a:ext cx="1079157" cy="50250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3" name="Lekerekített téglalap 12"/>
          <p:cNvSpPr/>
          <p:nvPr/>
        </p:nvSpPr>
        <p:spPr>
          <a:xfrm>
            <a:off x="7185453" y="1837036"/>
            <a:ext cx="741406" cy="1235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u-HU"/>
          </a:p>
        </p:txBody>
      </p:sp>
      <p:sp>
        <p:nvSpPr>
          <p:cNvPr id="8" name="Téglalap 7">
            <a:extLst>
              <a:ext uri="{FF2B5EF4-FFF2-40B4-BE49-F238E27FC236}">
                <a16:creationId xmlns:a16="http://schemas.microsoft.com/office/drawing/2014/main" id="{8228E92F-39DA-40B5-A7A4-F5105F415F13}"/>
              </a:ext>
            </a:extLst>
          </p:cNvPr>
          <p:cNvSpPr/>
          <p:nvPr/>
        </p:nvSpPr>
        <p:spPr>
          <a:xfrm>
            <a:off x="3622142" y="1788714"/>
            <a:ext cx="1073426" cy="220211"/>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dirty="0"/>
          </a:p>
        </p:txBody>
      </p:sp>
    </p:spTree>
    <p:extLst>
      <p:ext uri="{BB962C8B-B14F-4D97-AF65-F5344CB8AC3E}">
        <p14:creationId xmlns:p14="http://schemas.microsoft.com/office/powerpoint/2010/main" val="857862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Kép 8">
            <a:extLst>
              <a:ext uri="{FF2B5EF4-FFF2-40B4-BE49-F238E27FC236}">
                <a16:creationId xmlns:a16="http://schemas.microsoft.com/office/drawing/2014/main" id="{8D31A49D-7CCD-4C51-AB81-41CFF9A4F146}"/>
              </a:ext>
            </a:extLst>
          </p:cNvPr>
          <p:cNvPicPr>
            <a:picLocks noChangeAspect="1"/>
          </p:cNvPicPr>
          <p:nvPr/>
        </p:nvPicPr>
        <p:blipFill>
          <a:blip r:embed="rId3"/>
          <a:stretch>
            <a:fillRect/>
          </a:stretch>
        </p:blipFill>
        <p:spPr>
          <a:xfrm>
            <a:off x="2060743" y="1892978"/>
            <a:ext cx="7781925" cy="3848100"/>
          </a:xfrm>
          <a:prstGeom prst="rect">
            <a:avLst/>
          </a:prstGeom>
        </p:spPr>
      </p:pic>
      <p:cxnSp>
        <p:nvCxnSpPr>
          <p:cNvPr id="10" name="Egyenes összekötő nyíllal 9">
            <a:extLst>
              <a:ext uri="{FF2B5EF4-FFF2-40B4-BE49-F238E27FC236}">
                <a16:creationId xmlns:a16="http://schemas.microsoft.com/office/drawing/2014/main" id="{7251340D-E19E-45CB-936B-3545BA44E297}"/>
              </a:ext>
            </a:extLst>
          </p:cNvPr>
          <p:cNvCxnSpPr/>
          <p:nvPr/>
        </p:nvCxnSpPr>
        <p:spPr>
          <a:xfrm flipH="1">
            <a:off x="4522573" y="2772122"/>
            <a:ext cx="725246" cy="30118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1" name="Lekerekített téglalap 6">
            <a:extLst>
              <a:ext uri="{FF2B5EF4-FFF2-40B4-BE49-F238E27FC236}">
                <a16:creationId xmlns:a16="http://schemas.microsoft.com/office/drawing/2014/main" id="{668562E1-7867-477A-BB1C-BE9CB2E8585D}"/>
              </a:ext>
            </a:extLst>
          </p:cNvPr>
          <p:cNvSpPr/>
          <p:nvPr/>
        </p:nvSpPr>
        <p:spPr>
          <a:xfrm>
            <a:off x="7527234" y="3755244"/>
            <a:ext cx="848139" cy="1235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u-HU"/>
          </a:p>
        </p:txBody>
      </p:sp>
      <p:sp>
        <p:nvSpPr>
          <p:cNvPr id="14" name="Szövegdoboz 13">
            <a:extLst>
              <a:ext uri="{FF2B5EF4-FFF2-40B4-BE49-F238E27FC236}">
                <a16:creationId xmlns:a16="http://schemas.microsoft.com/office/drawing/2014/main" id="{3ECCDF36-5237-4AD4-AC7F-EB65BDA80B29}"/>
              </a:ext>
            </a:extLst>
          </p:cNvPr>
          <p:cNvSpPr txBox="1"/>
          <p:nvPr/>
        </p:nvSpPr>
        <p:spPr>
          <a:xfrm>
            <a:off x="584257" y="1325689"/>
            <a:ext cx="10734899" cy="338554"/>
          </a:xfrm>
          <a:prstGeom prst="rect">
            <a:avLst/>
          </a:prstGeom>
          <a:noFill/>
        </p:spPr>
        <p:txBody>
          <a:bodyPr wrap="square" rtlCol="0">
            <a:spAutoFit/>
          </a:bodyPr>
          <a:lstStyle/>
          <a:p>
            <a:pPr algn="ctr"/>
            <a:r>
              <a:rPr lang="en-GB" sz="1600" dirty="0">
                <a:solidFill>
                  <a:srgbClr val="FF0000"/>
                </a:solidFill>
              </a:rPr>
              <a:t>To change sharing settings, click on the green globe icon.</a:t>
            </a:r>
          </a:p>
        </p:txBody>
      </p:sp>
      <p:sp>
        <p:nvSpPr>
          <p:cNvPr id="15" name="Ellipszis 14">
            <a:extLst>
              <a:ext uri="{FF2B5EF4-FFF2-40B4-BE49-F238E27FC236}">
                <a16:creationId xmlns:a16="http://schemas.microsoft.com/office/drawing/2014/main" id="{73D08BF7-29FF-4DAF-910D-05EFD82EB355}"/>
              </a:ext>
            </a:extLst>
          </p:cNvPr>
          <p:cNvSpPr/>
          <p:nvPr/>
        </p:nvSpPr>
        <p:spPr>
          <a:xfrm>
            <a:off x="2397527" y="2903928"/>
            <a:ext cx="1894703" cy="53545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673635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Kép 6">
            <a:extLst>
              <a:ext uri="{FF2B5EF4-FFF2-40B4-BE49-F238E27FC236}">
                <a16:creationId xmlns:a16="http://schemas.microsoft.com/office/drawing/2014/main" id="{A79626A5-967C-475A-8C2A-F742547DF74A}"/>
              </a:ext>
            </a:extLst>
          </p:cNvPr>
          <p:cNvPicPr>
            <a:picLocks noChangeAspect="1"/>
          </p:cNvPicPr>
          <p:nvPr/>
        </p:nvPicPr>
        <p:blipFill>
          <a:blip r:embed="rId3"/>
          <a:stretch>
            <a:fillRect/>
          </a:stretch>
        </p:blipFill>
        <p:spPr>
          <a:xfrm>
            <a:off x="4588160" y="2713462"/>
            <a:ext cx="3019425" cy="3705225"/>
          </a:xfrm>
          <a:prstGeom prst="rect">
            <a:avLst/>
          </a:prstGeom>
        </p:spPr>
      </p:pic>
      <p:sp>
        <p:nvSpPr>
          <p:cNvPr id="8" name="Szövegdoboz 7">
            <a:extLst>
              <a:ext uri="{FF2B5EF4-FFF2-40B4-BE49-F238E27FC236}">
                <a16:creationId xmlns:a16="http://schemas.microsoft.com/office/drawing/2014/main" id="{508DB7C7-17C9-4AB1-9603-E6AE16F60398}"/>
              </a:ext>
            </a:extLst>
          </p:cNvPr>
          <p:cNvSpPr txBox="1"/>
          <p:nvPr/>
        </p:nvSpPr>
        <p:spPr>
          <a:xfrm>
            <a:off x="806679" y="1399829"/>
            <a:ext cx="10734899" cy="830997"/>
          </a:xfrm>
          <a:prstGeom prst="rect">
            <a:avLst/>
          </a:prstGeom>
          <a:noFill/>
        </p:spPr>
        <p:txBody>
          <a:bodyPr wrap="square" rtlCol="0">
            <a:spAutoFit/>
          </a:bodyPr>
          <a:lstStyle/>
          <a:p>
            <a:pPr algn="ctr"/>
            <a:r>
              <a:rPr lang="en-GB" sz="1600" dirty="0">
                <a:solidFill>
                  <a:srgbClr val="FF0000"/>
                </a:solidFill>
              </a:rPr>
              <a:t>Choose „</a:t>
            </a:r>
            <a:r>
              <a:rPr lang="hu-HU" sz="1600" dirty="0" err="1">
                <a:solidFill>
                  <a:srgbClr val="FF0000"/>
                </a:solidFill>
              </a:rPr>
              <a:t>Anyone</a:t>
            </a:r>
            <a:r>
              <a:rPr lang="hu-HU" sz="1600" dirty="0">
                <a:solidFill>
                  <a:srgbClr val="FF0000"/>
                </a:solidFill>
              </a:rPr>
              <a:t> with the link</a:t>
            </a:r>
            <a:r>
              <a:rPr lang="en-GB" sz="1600" dirty="0">
                <a:solidFill>
                  <a:srgbClr val="FF0000"/>
                </a:solidFill>
              </a:rPr>
              <a:t>” and do NOT tick „Allow editing”.</a:t>
            </a:r>
          </a:p>
          <a:p>
            <a:pPr algn="ctr"/>
            <a:endParaRPr lang="en-GB" sz="1600" dirty="0">
              <a:solidFill>
                <a:srgbClr val="FF0000"/>
              </a:solidFill>
            </a:endParaRPr>
          </a:p>
          <a:p>
            <a:pPr algn="ctr"/>
            <a:r>
              <a:rPr lang="en-GB" sz="1600" dirty="0">
                <a:solidFill>
                  <a:srgbClr val="FF0000"/>
                </a:solidFill>
              </a:rPr>
              <a:t>Click on „</a:t>
            </a:r>
            <a:r>
              <a:rPr lang="hu-HU" sz="1600" dirty="0" err="1">
                <a:solidFill>
                  <a:srgbClr val="FF0000"/>
                </a:solidFill>
              </a:rPr>
              <a:t>Apply</a:t>
            </a:r>
            <a:r>
              <a:rPr lang="en-GB" sz="1600" dirty="0">
                <a:solidFill>
                  <a:srgbClr val="FF0000"/>
                </a:solidFill>
              </a:rPr>
              <a:t>”.</a:t>
            </a:r>
            <a:endParaRPr lang="hu-HU" sz="1600" dirty="0">
              <a:solidFill>
                <a:srgbClr val="FF0000"/>
              </a:solidFill>
            </a:endParaRPr>
          </a:p>
        </p:txBody>
      </p:sp>
      <p:cxnSp>
        <p:nvCxnSpPr>
          <p:cNvPr id="12" name="Egyenes összekötő nyíllal 11">
            <a:extLst>
              <a:ext uri="{FF2B5EF4-FFF2-40B4-BE49-F238E27FC236}">
                <a16:creationId xmlns:a16="http://schemas.microsoft.com/office/drawing/2014/main" id="{A352CD80-AAFE-4A46-9B66-1382E7874D56}"/>
              </a:ext>
            </a:extLst>
          </p:cNvPr>
          <p:cNvCxnSpPr/>
          <p:nvPr/>
        </p:nvCxnSpPr>
        <p:spPr>
          <a:xfrm flipH="1">
            <a:off x="6458623" y="3516251"/>
            <a:ext cx="725246" cy="30118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Egyenes összekötő nyíllal 12">
            <a:extLst>
              <a:ext uri="{FF2B5EF4-FFF2-40B4-BE49-F238E27FC236}">
                <a16:creationId xmlns:a16="http://schemas.microsoft.com/office/drawing/2014/main" id="{D15423B0-5B66-4F1D-9D85-8288C576D5BD}"/>
              </a:ext>
            </a:extLst>
          </p:cNvPr>
          <p:cNvCxnSpPr/>
          <p:nvPr/>
        </p:nvCxnSpPr>
        <p:spPr>
          <a:xfrm>
            <a:off x="3954163" y="5458171"/>
            <a:ext cx="633997" cy="30118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6" name="Ellipszis 15">
            <a:extLst>
              <a:ext uri="{FF2B5EF4-FFF2-40B4-BE49-F238E27FC236}">
                <a16:creationId xmlns:a16="http://schemas.microsoft.com/office/drawing/2014/main" id="{27A78149-019D-4EB4-A7D6-DD8DF7013998}"/>
              </a:ext>
            </a:extLst>
          </p:cNvPr>
          <p:cNvSpPr/>
          <p:nvPr/>
        </p:nvSpPr>
        <p:spPr>
          <a:xfrm>
            <a:off x="5501243" y="5863798"/>
            <a:ext cx="1189514" cy="53545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440385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Kép 8">
            <a:extLst>
              <a:ext uri="{FF2B5EF4-FFF2-40B4-BE49-F238E27FC236}">
                <a16:creationId xmlns:a16="http://schemas.microsoft.com/office/drawing/2014/main" id="{BFF2A5AD-727E-4AE6-A484-AE0D00902E0D}"/>
              </a:ext>
            </a:extLst>
          </p:cNvPr>
          <p:cNvPicPr>
            <a:picLocks noChangeAspect="1"/>
          </p:cNvPicPr>
          <p:nvPr/>
        </p:nvPicPr>
        <p:blipFill>
          <a:blip r:embed="rId3"/>
          <a:stretch>
            <a:fillRect/>
          </a:stretch>
        </p:blipFill>
        <p:spPr>
          <a:xfrm>
            <a:off x="2060743" y="1892978"/>
            <a:ext cx="7781925" cy="3848100"/>
          </a:xfrm>
          <a:prstGeom prst="rect">
            <a:avLst/>
          </a:prstGeom>
        </p:spPr>
      </p:pic>
      <p:sp>
        <p:nvSpPr>
          <p:cNvPr id="10" name="Lekerekített téglalap 6">
            <a:extLst>
              <a:ext uri="{FF2B5EF4-FFF2-40B4-BE49-F238E27FC236}">
                <a16:creationId xmlns:a16="http://schemas.microsoft.com/office/drawing/2014/main" id="{9FA818D0-8B40-4D26-BAC9-5EA52121F5AB}"/>
              </a:ext>
            </a:extLst>
          </p:cNvPr>
          <p:cNvSpPr/>
          <p:nvPr/>
        </p:nvSpPr>
        <p:spPr>
          <a:xfrm>
            <a:off x="7527234" y="3755244"/>
            <a:ext cx="848139" cy="1235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u-HU"/>
          </a:p>
        </p:txBody>
      </p:sp>
      <p:pic>
        <p:nvPicPr>
          <p:cNvPr id="11" name="Kép 10">
            <a:extLst>
              <a:ext uri="{FF2B5EF4-FFF2-40B4-BE49-F238E27FC236}">
                <a16:creationId xmlns:a16="http://schemas.microsoft.com/office/drawing/2014/main" id="{BF52470B-7D7E-42AF-B3FE-E81720C62EE4}"/>
              </a:ext>
            </a:extLst>
          </p:cNvPr>
          <p:cNvPicPr>
            <a:picLocks noChangeAspect="1"/>
          </p:cNvPicPr>
          <p:nvPr/>
        </p:nvPicPr>
        <p:blipFill>
          <a:blip r:embed="rId4"/>
          <a:stretch>
            <a:fillRect/>
          </a:stretch>
        </p:blipFill>
        <p:spPr>
          <a:xfrm>
            <a:off x="2205247" y="2771832"/>
            <a:ext cx="2873548" cy="3197981"/>
          </a:xfrm>
          <a:prstGeom prst="rect">
            <a:avLst/>
          </a:prstGeom>
        </p:spPr>
      </p:pic>
      <p:sp>
        <p:nvSpPr>
          <p:cNvPr id="14" name="Ellipszis 13">
            <a:extLst>
              <a:ext uri="{FF2B5EF4-FFF2-40B4-BE49-F238E27FC236}">
                <a16:creationId xmlns:a16="http://schemas.microsoft.com/office/drawing/2014/main" id="{8D5E9A51-DA09-42D9-916C-E567C96FB9E2}"/>
              </a:ext>
            </a:extLst>
          </p:cNvPr>
          <p:cNvSpPr/>
          <p:nvPr/>
        </p:nvSpPr>
        <p:spPr>
          <a:xfrm>
            <a:off x="2109593" y="5150214"/>
            <a:ext cx="1048217" cy="76419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cxnSp>
        <p:nvCxnSpPr>
          <p:cNvPr id="15" name="Egyenes összekötő nyíllal 14">
            <a:extLst>
              <a:ext uri="{FF2B5EF4-FFF2-40B4-BE49-F238E27FC236}">
                <a16:creationId xmlns:a16="http://schemas.microsoft.com/office/drawing/2014/main" id="{D1191CA3-61EB-4EC7-8802-FD32B3D72C0A}"/>
              </a:ext>
            </a:extLst>
          </p:cNvPr>
          <p:cNvCxnSpPr/>
          <p:nvPr/>
        </p:nvCxnSpPr>
        <p:spPr>
          <a:xfrm flipH="1">
            <a:off x="3231571" y="4904431"/>
            <a:ext cx="725246" cy="30118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7" name="Szövegdoboz 16">
            <a:extLst>
              <a:ext uri="{FF2B5EF4-FFF2-40B4-BE49-F238E27FC236}">
                <a16:creationId xmlns:a16="http://schemas.microsoft.com/office/drawing/2014/main" id="{26EA0B5D-6A88-4400-9E11-AFE4F5228EF1}"/>
              </a:ext>
            </a:extLst>
          </p:cNvPr>
          <p:cNvSpPr txBox="1"/>
          <p:nvPr/>
        </p:nvSpPr>
        <p:spPr>
          <a:xfrm>
            <a:off x="736657" y="1340738"/>
            <a:ext cx="10734899" cy="338554"/>
          </a:xfrm>
          <a:prstGeom prst="rect">
            <a:avLst/>
          </a:prstGeom>
          <a:noFill/>
        </p:spPr>
        <p:txBody>
          <a:bodyPr wrap="square" rtlCol="0">
            <a:spAutoFit/>
          </a:bodyPr>
          <a:lstStyle/>
          <a:p>
            <a:pPr algn="ctr"/>
            <a:r>
              <a:rPr lang="hu-HU" sz="1600" dirty="0" err="1">
                <a:solidFill>
                  <a:srgbClr val="FF0000"/>
                </a:solidFill>
              </a:rPr>
              <a:t>Click</a:t>
            </a:r>
            <a:r>
              <a:rPr lang="hu-HU" sz="1600" dirty="0">
                <a:solidFill>
                  <a:srgbClr val="FF0000"/>
                </a:solidFill>
              </a:rPr>
              <a:t> the „</a:t>
            </a:r>
            <a:r>
              <a:rPr lang="hu-HU" sz="1600" dirty="0" err="1">
                <a:solidFill>
                  <a:srgbClr val="FF0000"/>
                </a:solidFill>
              </a:rPr>
              <a:t>Copy</a:t>
            </a:r>
            <a:r>
              <a:rPr lang="hu-HU" sz="1600" dirty="0">
                <a:solidFill>
                  <a:srgbClr val="FF0000"/>
                </a:solidFill>
              </a:rPr>
              <a:t> link” </a:t>
            </a:r>
            <a:r>
              <a:rPr lang="hu-HU" sz="1600" dirty="0" err="1">
                <a:solidFill>
                  <a:srgbClr val="FF0000"/>
                </a:solidFill>
              </a:rPr>
              <a:t>button</a:t>
            </a:r>
            <a:r>
              <a:rPr lang="hu-HU" sz="1600" dirty="0">
                <a:solidFill>
                  <a:srgbClr val="FF0000"/>
                </a:solidFill>
              </a:rPr>
              <a:t> </a:t>
            </a:r>
            <a:r>
              <a:rPr lang="hu-HU" sz="1600" dirty="0" err="1">
                <a:solidFill>
                  <a:srgbClr val="FF0000"/>
                </a:solidFill>
              </a:rPr>
              <a:t>to</a:t>
            </a:r>
            <a:r>
              <a:rPr lang="hu-HU" sz="1600" dirty="0">
                <a:solidFill>
                  <a:srgbClr val="FF0000"/>
                </a:solidFill>
              </a:rPr>
              <a:t> </a:t>
            </a:r>
            <a:r>
              <a:rPr lang="hu-HU" sz="1600" dirty="0" err="1">
                <a:solidFill>
                  <a:srgbClr val="FF0000"/>
                </a:solidFill>
              </a:rPr>
              <a:t>share</a:t>
            </a:r>
            <a:r>
              <a:rPr lang="hu-HU" sz="1600" dirty="0">
                <a:solidFill>
                  <a:srgbClr val="FF0000"/>
                </a:solidFill>
              </a:rPr>
              <a:t>.</a:t>
            </a:r>
            <a:endParaRPr lang="en-GB" sz="1600" dirty="0">
              <a:solidFill>
                <a:srgbClr val="FF0000"/>
              </a:solidFill>
            </a:endParaRPr>
          </a:p>
        </p:txBody>
      </p:sp>
      <p:pic>
        <p:nvPicPr>
          <p:cNvPr id="3" name="Kép 2">
            <a:extLst>
              <a:ext uri="{FF2B5EF4-FFF2-40B4-BE49-F238E27FC236}">
                <a16:creationId xmlns:a16="http://schemas.microsoft.com/office/drawing/2014/main" id="{6B7F613F-D8E3-4FDF-92BF-21E9102444C9}"/>
              </a:ext>
            </a:extLst>
          </p:cNvPr>
          <p:cNvPicPr>
            <a:picLocks noChangeAspect="1"/>
          </p:cNvPicPr>
          <p:nvPr/>
        </p:nvPicPr>
        <p:blipFill>
          <a:blip r:embed="rId5"/>
          <a:stretch>
            <a:fillRect/>
          </a:stretch>
        </p:blipFill>
        <p:spPr>
          <a:xfrm>
            <a:off x="2209799" y="2785855"/>
            <a:ext cx="2868995" cy="664510"/>
          </a:xfrm>
          <a:prstGeom prst="rect">
            <a:avLst/>
          </a:prstGeom>
        </p:spPr>
      </p:pic>
    </p:spTree>
    <p:extLst>
      <p:ext uri="{BB962C8B-B14F-4D97-AF65-F5344CB8AC3E}">
        <p14:creationId xmlns:p14="http://schemas.microsoft.com/office/powerpoint/2010/main" val="548985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zövegdoboz 8">
            <a:extLst>
              <a:ext uri="{FF2B5EF4-FFF2-40B4-BE49-F238E27FC236}">
                <a16:creationId xmlns:a16="http://schemas.microsoft.com/office/drawing/2014/main" id="{6AB9F91D-B5EE-4EDB-B131-40907C1B20D7}"/>
              </a:ext>
            </a:extLst>
          </p:cNvPr>
          <p:cNvSpPr txBox="1"/>
          <p:nvPr/>
        </p:nvSpPr>
        <p:spPr>
          <a:xfrm>
            <a:off x="806679" y="1399829"/>
            <a:ext cx="10734899" cy="338554"/>
          </a:xfrm>
          <a:prstGeom prst="rect">
            <a:avLst/>
          </a:prstGeom>
          <a:noFill/>
        </p:spPr>
        <p:txBody>
          <a:bodyPr wrap="square" rtlCol="0">
            <a:spAutoFit/>
          </a:bodyPr>
          <a:lstStyle/>
          <a:p>
            <a:pPr algn="ctr"/>
            <a:r>
              <a:rPr lang="hu-HU" sz="1600" dirty="0" err="1">
                <a:solidFill>
                  <a:srgbClr val="FF0000"/>
                </a:solidFill>
              </a:rPr>
              <a:t>Click</a:t>
            </a:r>
            <a:r>
              <a:rPr lang="hu-HU" sz="1600" dirty="0">
                <a:solidFill>
                  <a:srgbClr val="FF0000"/>
                </a:solidFill>
              </a:rPr>
              <a:t> the „</a:t>
            </a:r>
            <a:r>
              <a:rPr lang="hu-HU" sz="1600" dirty="0" err="1">
                <a:solidFill>
                  <a:srgbClr val="FF0000"/>
                </a:solidFill>
              </a:rPr>
              <a:t>Copy</a:t>
            </a:r>
            <a:r>
              <a:rPr lang="hu-HU" sz="1600" dirty="0">
                <a:solidFill>
                  <a:srgbClr val="FF0000"/>
                </a:solidFill>
              </a:rPr>
              <a:t>” </a:t>
            </a:r>
            <a:r>
              <a:rPr lang="hu-HU" sz="1600" dirty="0" err="1">
                <a:solidFill>
                  <a:srgbClr val="FF0000"/>
                </a:solidFill>
              </a:rPr>
              <a:t>button</a:t>
            </a:r>
            <a:r>
              <a:rPr lang="hu-HU" sz="1600" dirty="0">
                <a:solidFill>
                  <a:srgbClr val="FF0000"/>
                </a:solidFill>
              </a:rPr>
              <a:t>.</a:t>
            </a:r>
          </a:p>
        </p:txBody>
      </p:sp>
      <p:pic>
        <p:nvPicPr>
          <p:cNvPr id="10" name="Kép 9">
            <a:extLst>
              <a:ext uri="{FF2B5EF4-FFF2-40B4-BE49-F238E27FC236}">
                <a16:creationId xmlns:a16="http://schemas.microsoft.com/office/drawing/2014/main" id="{18A89BA1-E4BB-4DC3-8E25-AE956787410E}"/>
              </a:ext>
            </a:extLst>
          </p:cNvPr>
          <p:cNvPicPr>
            <a:picLocks noChangeAspect="1"/>
          </p:cNvPicPr>
          <p:nvPr/>
        </p:nvPicPr>
        <p:blipFill>
          <a:blip r:embed="rId3"/>
          <a:stretch>
            <a:fillRect/>
          </a:stretch>
        </p:blipFill>
        <p:spPr>
          <a:xfrm>
            <a:off x="4280866" y="2148369"/>
            <a:ext cx="3615639" cy="2749272"/>
          </a:xfrm>
          <a:prstGeom prst="rect">
            <a:avLst/>
          </a:prstGeom>
        </p:spPr>
      </p:pic>
      <p:cxnSp>
        <p:nvCxnSpPr>
          <p:cNvPr id="11" name="Egyenes összekötő nyíllal 10">
            <a:extLst>
              <a:ext uri="{FF2B5EF4-FFF2-40B4-BE49-F238E27FC236}">
                <a16:creationId xmlns:a16="http://schemas.microsoft.com/office/drawing/2014/main" id="{8933832D-8646-45CB-9E7A-C46911C9160C}"/>
              </a:ext>
            </a:extLst>
          </p:cNvPr>
          <p:cNvCxnSpPr/>
          <p:nvPr/>
        </p:nvCxnSpPr>
        <p:spPr>
          <a:xfrm flipH="1">
            <a:off x="7669231" y="2980656"/>
            <a:ext cx="725246" cy="30118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4" name="Ellipszis 13">
            <a:extLst>
              <a:ext uri="{FF2B5EF4-FFF2-40B4-BE49-F238E27FC236}">
                <a16:creationId xmlns:a16="http://schemas.microsoft.com/office/drawing/2014/main" id="{C21C5536-3E09-4BF9-8725-BC0D724C2291}"/>
              </a:ext>
            </a:extLst>
          </p:cNvPr>
          <p:cNvSpPr/>
          <p:nvPr/>
        </p:nvSpPr>
        <p:spPr>
          <a:xfrm>
            <a:off x="6627877" y="3380616"/>
            <a:ext cx="1268628" cy="53545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sp>
        <p:nvSpPr>
          <p:cNvPr id="15" name="Szövegdoboz 14">
            <a:extLst>
              <a:ext uri="{FF2B5EF4-FFF2-40B4-BE49-F238E27FC236}">
                <a16:creationId xmlns:a16="http://schemas.microsoft.com/office/drawing/2014/main" id="{D768C0BC-1A3D-4116-B342-AC1351252F14}"/>
              </a:ext>
            </a:extLst>
          </p:cNvPr>
          <p:cNvSpPr txBox="1"/>
          <p:nvPr/>
        </p:nvSpPr>
        <p:spPr>
          <a:xfrm>
            <a:off x="959079" y="4950339"/>
            <a:ext cx="10734899" cy="830997"/>
          </a:xfrm>
          <a:prstGeom prst="rect">
            <a:avLst/>
          </a:prstGeom>
          <a:noFill/>
        </p:spPr>
        <p:txBody>
          <a:bodyPr wrap="square" rtlCol="0">
            <a:spAutoFit/>
          </a:bodyPr>
          <a:lstStyle>
            <a:defPPr>
              <a:defRPr lang="en-US"/>
            </a:defPPr>
            <a:lvl1pPr algn="ctr">
              <a:defRPr sz="1600">
                <a:solidFill>
                  <a:srgbClr val="FF0000"/>
                </a:solidFill>
              </a:defRPr>
            </a:lvl1pPr>
          </a:lstStyle>
          <a:p>
            <a:br>
              <a:rPr lang="en-US" dirty="0"/>
            </a:br>
            <a:r>
              <a:rPr lang="en-US" dirty="0"/>
              <a:t>After clicking the "Copy" button, you have a link to the video. From now on, you can share the link anywhere by "pasting". (right mouse button, paste) (Ctrl + V)</a:t>
            </a:r>
            <a:endParaRPr lang="hu-HU" dirty="0"/>
          </a:p>
        </p:txBody>
      </p:sp>
      <p:pic>
        <p:nvPicPr>
          <p:cNvPr id="3" name="Kép 2">
            <a:extLst>
              <a:ext uri="{FF2B5EF4-FFF2-40B4-BE49-F238E27FC236}">
                <a16:creationId xmlns:a16="http://schemas.microsoft.com/office/drawing/2014/main" id="{747F4E08-533F-4FD2-B904-9215B918900E}"/>
              </a:ext>
            </a:extLst>
          </p:cNvPr>
          <p:cNvPicPr>
            <a:picLocks noChangeAspect="1"/>
          </p:cNvPicPr>
          <p:nvPr/>
        </p:nvPicPr>
        <p:blipFill>
          <a:blip r:embed="rId4"/>
          <a:stretch>
            <a:fillRect/>
          </a:stretch>
        </p:blipFill>
        <p:spPr>
          <a:xfrm>
            <a:off x="4343125" y="4235913"/>
            <a:ext cx="3505750" cy="661728"/>
          </a:xfrm>
          <a:prstGeom prst="rect">
            <a:avLst/>
          </a:prstGeom>
        </p:spPr>
      </p:pic>
    </p:spTree>
    <p:extLst>
      <p:ext uri="{BB962C8B-B14F-4D97-AF65-F5344CB8AC3E}">
        <p14:creationId xmlns:p14="http://schemas.microsoft.com/office/powerpoint/2010/main" val="1831358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Kép 7">
            <a:extLst>
              <a:ext uri="{FF2B5EF4-FFF2-40B4-BE49-F238E27FC236}">
                <a16:creationId xmlns:a16="http://schemas.microsoft.com/office/drawing/2014/main" id="{71863B77-668B-428C-BFDD-1D4815FD7F97}"/>
              </a:ext>
            </a:extLst>
          </p:cNvPr>
          <p:cNvPicPr>
            <a:picLocks noChangeAspect="1"/>
          </p:cNvPicPr>
          <p:nvPr/>
        </p:nvPicPr>
        <p:blipFill>
          <a:blip r:embed="rId3"/>
          <a:stretch>
            <a:fillRect/>
          </a:stretch>
        </p:blipFill>
        <p:spPr>
          <a:xfrm>
            <a:off x="4644057" y="967961"/>
            <a:ext cx="2903883" cy="1935922"/>
          </a:xfrm>
          <a:prstGeom prst="rect">
            <a:avLst/>
          </a:prstGeom>
        </p:spPr>
      </p:pic>
      <p:sp>
        <p:nvSpPr>
          <p:cNvPr id="12" name="Cím 1">
            <a:extLst>
              <a:ext uri="{FF2B5EF4-FFF2-40B4-BE49-F238E27FC236}">
                <a16:creationId xmlns:a16="http://schemas.microsoft.com/office/drawing/2014/main" id="{B7A6D393-7FAE-4942-B0CD-994F95002F6D}"/>
              </a:ext>
            </a:extLst>
          </p:cNvPr>
          <p:cNvSpPr txBox="1">
            <a:spLocks/>
          </p:cNvSpPr>
          <p:nvPr/>
        </p:nvSpPr>
        <p:spPr bwMode="auto">
          <a:xfrm>
            <a:off x="914399" y="2865438"/>
            <a:ext cx="10363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defRPr sz="4400">
                <a:latin typeface="+mj-lt"/>
                <a:cs typeface="+mj-cs"/>
              </a:defRPr>
            </a:lvl1pPr>
            <a:lvl2pPr algn="ctr" eaLnBrk="1" hangingPunct="1">
              <a:defRPr sz="4400">
                <a:latin typeface="Calibri" panose="020F0502020204030204" pitchFamily="34" charset="0"/>
              </a:defRPr>
            </a:lvl2pPr>
            <a:lvl3pPr algn="ctr" eaLnBrk="1" hangingPunct="1">
              <a:defRPr sz="4400">
                <a:latin typeface="Calibri" panose="020F0502020204030204" pitchFamily="34" charset="0"/>
              </a:defRPr>
            </a:lvl3pPr>
            <a:lvl4pPr algn="ctr" eaLnBrk="1" hangingPunct="1">
              <a:defRPr sz="4400">
                <a:latin typeface="Calibri" panose="020F0502020204030204" pitchFamily="34" charset="0"/>
              </a:defRPr>
            </a:lvl4pPr>
            <a:lvl5pPr algn="ctr" eaLnBrk="1" hangingPunct="1">
              <a:defRPr sz="4400">
                <a:latin typeface="Calibri" panose="020F0502020204030204" pitchFamily="34" charset="0"/>
              </a:defRPr>
            </a:lvl5pPr>
            <a:lvl6pPr marL="457200" algn="ctr" defTabSz="457200" fontAlgn="base">
              <a:spcBef>
                <a:spcPct val="0"/>
              </a:spcBef>
              <a:spcAft>
                <a:spcPct val="0"/>
              </a:spcAft>
              <a:defRPr sz="4400">
                <a:latin typeface="Calibri" panose="020F0502020204030204" pitchFamily="34" charset="0"/>
              </a:defRPr>
            </a:lvl6pPr>
            <a:lvl7pPr marL="914400" algn="ctr" defTabSz="457200" fontAlgn="base">
              <a:spcBef>
                <a:spcPct val="0"/>
              </a:spcBef>
              <a:spcAft>
                <a:spcPct val="0"/>
              </a:spcAft>
              <a:defRPr sz="4400">
                <a:latin typeface="Calibri" panose="020F0502020204030204" pitchFamily="34" charset="0"/>
              </a:defRPr>
            </a:lvl7pPr>
            <a:lvl8pPr marL="1371600" algn="ctr" defTabSz="457200" fontAlgn="base">
              <a:spcBef>
                <a:spcPct val="0"/>
              </a:spcBef>
              <a:spcAft>
                <a:spcPct val="0"/>
              </a:spcAft>
              <a:defRPr sz="4400">
                <a:latin typeface="Calibri" panose="020F0502020204030204" pitchFamily="34" charset="0"/>
              </a:defRPr>
            </a:lvl8pPr>
            <a:lvl9pPr marL="1828800" algn="ctr" defTabSz="457200" fontAlgn="base">
              <a:spcBef>
                <a:spcPct val="0"/>
              </a:spcBef>
              <a:spcAft>
                <a:spcPct val="0"/>
              </a:spcAft>
              <a:defRPr sz="4400">
                <a:latin typeface="Calibri" panose="020F0502020204030204" pitchFamily="34" charset="0"/>
              </a:defRPr>
            </a:lvl9pPr>
          </a:lstStyle>
          <a:p>
            <a:r>
              <a:rPr lang="hu-HU" dirty="0" err="1"/>
              <a:t>Filling</a:t>
            </a:r>
            <a:r>
              <a:rPr lang="hu-HU" dirty="0"/>
              <a:t> the diploma </a:t>
            </a:r>
            <a:r>
              <a:rPr lang="hu-HU" dirty="0" err="1"/>
              <a:t>production</a:t>
            </a:r>
            <a:r>
              <a:rPr lang="hu-HU" dirty="0"/>
              <a:t> </a:t>
            </a:r>
            <a:r>
              <a:rPr lang="hu-HU" dirty="0" err="1"/>
              <a:t>form</a:t>
            </a:r>
            <a:endParaRPr lang="hu-HU" dirty="0"/>
          </a:p>
        </p:txBody>
      </p:sp>
    </p:spTree>
    <p:extLst>
      <p:ext uri="{BB962C8B-B14F-4D97-AF65-F5344CB8AC3E}">
        <p14:creationId xmlns:p14="http://schemas.microsoft.com/office/powerpoint/2010/main" val="2217638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zövegdoboz 4">
            <a:extLst>
              <a:ext uri="{FF2B5EF4-FFF2-40B4-BE49-F238E27FC236}">
                <a16:creationId xmlns:a16="http://schemas.microsoft.com/office/drawing/2014/main" id="{617FD7DB-613B-4BAE-B205-181A0FA8A0B1}"/>
              </a:ext>
            </a:extLst>
          </p:cNvPr>
          <p:cNvSpPr txBox="1"/>
          <p:nvPr/>
        </p:nvSpPr>
        <p:spPr>
          <a:xfrm>
            <a:off x="568140" y="2205863"/>
            <a:ext cx="10734899" cy="338554"/>
          </a:xfrm>
          <a:prstGeom prst="rect">
            <a:avLst/>
          </a:prstGeom>
          <a:noFill/>
        </p:spPr>
        <p:txBody>
          <a:bodyPr wrap="square" rtlCol="0">
            <a:spAutoFit/>
          </a:bodyPr>
          <a:lstStyle/>
          <a:p>
            <a:pPr algn="ctr"/>
            <a:r>
              <a:rPr lang="en-US" sz="1600" dirty="0">
                <a:solidFill>
                  <a:srgbClr val="FF0000"/>
                </a:solidFill>
              </a:rPr>
              <a:t>Click the link below to complete the form.</a:t>
            </a:r>
            <a:endParaRPr lang="hu-HU" sz="1600" dirty="0">
              <a:solidFill>
                <a:srgbClr val="FF0000"/>
              </a:solidFill>
            </a:endParaRPr>
          </a:p>
        </p:txBody>
      </p:sp>
      <p:cxnSp>
        <p:nvCxnSpPr>
          <p:cNvPr id="6" name="Egyenes összekötő nyíllal 5">
            <a:extLst>
              <a:ext uri="{FF2B5EF4-FFF2-40B4-BE49-F238E27FC236}">
                <a16:creationId xmlns:a16="http://schemas.microsoft.com/office/drawing/2014/main" id="{E005F667-346C-400A-96F5-AB90CDEC134F}"/>
              </a:ext>
            </a:extLst>
          </p:cNvPr>
          <p:cNvCxnSpPr>
            <a:cxnSpLocks/>
          </p:cNvCxnSpPr>
          <p:nvPr/>
        </p:nvCxnSpPr>
        <p:spPr>
          <a:xfrm>
            <a:off x="5857461" y="2736545"/>
            <a:ext cx="0" cy="61390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7" name="Szövegdoboz 6">
            <a:extLst>
              <a:ext uri="{FF2B5EF4-FFF2-40B4-BE49-F238E27FC236}">
                <a16:creationId xmlns:a16="http://schemas.microsoft.com/office/drawing/2014/main" id="{B08DA4B8-6BE2-4A8B-A6C2-24FD6E44518D}"/>
              </a:ext>
            </a:extLst>
          </p:cNvPr>
          <p:cNvSpPr txBox="1"/>
          <p:nvPr/>
        </p:nvSpPr>
        <p:spPr>
          <a:xfrm>
            <a:off x="2887589" y="3531049"/>
            <a:ext cx="6096000" cy="369332"/>
          </a:xfrm>
          <a:prstGeom prst="rect">
            <a:avLst/>
          </a:prstGeom>
          <a:noFill/>
        </p:spPr>
        <p:txBody>
          <a:bodyPr wrap="square">
            <a:spAutoFit/>
          </a:bodyPr>
          <a:lstStyle/>
          <a:p>
            <a:pPr algn="ctr"/>
            <a:r>
              <a:rPr lang="de-DE" b="0" i="0" dirty="0">
                <a:effectLst/>
                <a:latin typeface="Segoe UI" panose="020B0502040204020203" pitchFamily="34" charset="0"/>
                <a:hlinkClick r:id="rId3" tooltip="https://ecv.microsoft.com/qhwisumzsf"/>
              </a:rPr>
              <a:t>https://ecv.microsoft.com/qHwIsumZsF</a:t>
            </a:r>
            <a:endParaRPr lang="de-DE" b="0" i="0" dirty="0">
              <a:effectLst/>
              <a:latin typeface="Segoe UI" panose="020B0502040204020203" pitchFamily="34" charset="0"/>
            </a:endParaRPr>
          </a:p>
        </p:txBody>
      </p:sp>
    </p:spTree>
    <p:extLst>
      <p:ext uri="{BB962C8B-B14F-4D97-AF65-F5344CB8AC3E}">
        <p14:creationId xmlns:p14="http://schemas.microsoft.com/office/powerpoint/2010/main" val="857299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824371FB-1047-42D6-BF27-AB1E1A940C8D}"/>
              </a:ext>
            </a:extLst>
          </p:cNvPr>
          <p:cNvPicPr>
            <a:picLocks noChangeAspect="1"/>
          </p:cNvPicPr>
          <p:nvPr/>
        </p:nvPicPr>
        <p:blipFill>
          <a:blip r:embed="rId3"/>
          <a:stretch>
            <a:fillRect/>
          </a:stretch>
        </p:blipFill>
        <p:spPr>
          <a:xfrm>
            <a:off x="5597920" y="1104142"/>
            <a:ext cx="4048125" cy="5534025"/>
          </a:xfrm>
          <a:prstGeom prst="rect">
            <a:avLst/>
          </a:prstGeom>
        </p:spPr>
      </p:pic>
      <p:pic>
        <p:nvPicPr>
          <p:cNvPr id="3" name="Kép 2">
            <a:extLst>
              <a:ext uri="{FF2B5EF4-FFF2-40B4-BE49-F238E27FC236}">
                <a16:creationId xmlns:a16="http://schemas.microsoft.com/office/drawing/2014/main" id="{A0B54DB9-4039-4A21-8BA1-FB208265DC3B}"/>
              </a:ext>
            </a:extLst>
          </p:cNvPr>
          <p:cNvPicPr>
            <a:picLocks noChangeAspect="1"/>
          </p:cNvPicPr>
          <p:nvPr/>
        </p:nvPicPr>
        <p:blipFill>
          <a:blip r:embed="rId4"/>
          <a:stretch>
            <a:fillRect/>
          </a:stretch>
        </p:blipFill>
        <p:spPr>
          <a:xfrm>
            <a:off x="1272535" y="98383"/>
            <a:ext cx="4057650" cy="3895725"/>
          </a:xfrm>
          <a:prstGeom prst="rect">
            <a:avLst/>
          </a:prstGeom>
        </p:spPr>
      </p:pic>
      <p:sp>
        <p:nvSpPr>
          <p:cNvPr id="7" name="Szövegdoboz 6">
            <a:extLst>
              <a:ext uri="{FF2B5EF4-FFF2-40B4-BE49-F238E27FC236}">
                <a16:creationId xmlns:a16="http://schemas.microsoft.com/office/drawing/2014/main" id="{28997EEF-83FD-4ACE-B619-180D961D156E}"/>
              </a:ext>
            </a:extLst>
          </p:cNvPr>
          <p:cNvSpPr txBox="1"/>
          <p:nvPr/>
        </p:nvSpPr>
        <p:spPr>
          <a:xfrm>
            <a:off x="1431065" y="1934298"/>
            <a:ext cx="5009161" cy="338554"/>
          </a:xfrm>
          <a:prstGeom prst="rect">
            <a:avLst/>
          </a:prstGeom>
          <a:noFill/>
        </p:spPr>
        <p:txBody>
          <a:bodyPr wrap="square" rtlCol="0">
            <a:spAutoFit/>
          </a:bodyPr>
          <a:lstStyle/>
          <a:p>
            <a:r>
              <a:rPr lang="hu-HU" sz="1600" dirty="0">
                <a:solidFill>
                  <a:srgbClr val="FF0000"/>
                </a:solidFill>
              </a:rPr>
              <a:t>Enter </a:t>
            </a:r>
            <a:r>
              <a:rPr lang="hu-HU" sz="1600" dirty="0" err="1">
                <a:solidFill>
                  <a:srgbClr val="FF0000"/>
                </a:solidFill>
              </a:rPr>
              <a:t>your</a:t>
            </a:r>
            <a:r>
              <a:rPr lang="hu-HU" sz="1600" dirty="0">
                <a:solidFill>
                  <a:srgbClr val="FF0000"/>
                </a:solidFill>
              </a:rPr>
              <a:t> </a:t>
            </a:r>
            <a:r>
              <a:rPr lang="hu-HU" sz="1600" dirty="0" err="1">
                <a:solidFill>
                  <a:srgbClr val="FF0000"/>
                </a:solidFill>
              </a:rPr>
              <a:t>name</a:t>
            </a:r>
            <a:r>
              <a:rPr lang="hu-HU" sz="1600" dirty="0">
                <a:solidFill>
                  <a:srgbClr val="FF0000"/>
                </a:solidFill>
              </a:rPr>
              <a:t>.</a:t>
            </a:r>
          </a:p>
        </p:txBody>
      </p:sp>
      <p:sp>
        <p:nvSpPr>
          <p:cNvPr id="8" name="Szövegdoboz 7">
            <a:extLst>
              <a:ext uri="{FF2B5EF4-FFF2-40B4-BE49-F238E27FC236}">
                <a16:creationId xmlns:a16="http://schemas.microsoft.com/office/drawing/2014/main" id="{D1B52B57-EADA-4A60-AA35-3151EE67ED65}"/>
              </a:ext>
            </a:extLst>
          </p:cNvPr>
          <p:cNvSpPr txBox="1"/>
          <p:nvPr/>
        </p:nvSpPr>
        <p:spPr>
          <a:xfrm>
            <a:off x="7211325" y="3581897"/>
            <a:ext cx="5009161" cy="338554"/>
          </a:xfrm>
          <a:prstGeom prst="rect">
            <a:avLst/>
          </a:prstGeom>
          <a:noFill/>
        </p:spPr>
        <p:txBody>
          <a:bodyPr wrap="square" rtlCol="0">
            <a:spAutoFit/>
          </a:bodyPr>
          <a:lstStyle/>
          <a:p>
            <a:r>
              <a:rPr lang="hu-HU" sz="1600" dirty="0" err="1">
                <a:solidFill>
                  <a:srgbClr val="FF0000"/>
                </a:solidFill>
              </a:rPr>
              <a:t>Choose</a:t>
            </a:r>
            <a:r>
              <a:rPr lang="hu-HU" sz="1600" dirty="0">
                <a:solidFill>
                  <a:srgbClr val="FF0000"/>
                </a:solidFill>
              </a:rPr>
              <a:t> </a:t>
            </a:r>
            <a:r>
              <a:rPr lang="hu-HU" sz="1600" dirty="0" err="1">
                <a:solidFill>
                  <a:srgbClr val="FF0000"/>
                </a:solidFill>
              </a:rPr>
              <a:t>your</a:t>
            </a:r>
            <a:r>
              <a:rPr lang="hu-HU" sz="1600" dirty="0">
                <a:solidFill>
                  <a:srgbClr val="FF0000"/>
                </a:solidFill>
              </a:rPr>
              <a:t> </a:t>
            </a:r>
            <a:r>
              <a:rPr lang="hu-HU" sz="1600" dirty="0" err="1">
                <a:solidFill>
                  <a:srgbClr val="FF0000"/>
                </a:solidFill>
              </a:rPr>
              <a:t>sub-department</a:t>
            </a:r>
            <a:r>
              <a:rPr lang="hu-HU" sz="1600" dirty="0">
                <a:solidFill>
                  <a:srgbClr val="FF0000"/>
                </a:solidFill>
              </a:rPr>
              <a:t> (if </a:t>
            </a:r>
            <a:r>
              <a:rPr lang="hu-HU" sz="1600" dirty="0" err="1">
                <a:solidFill>
                  <a:srgbClr val="FF0000"/>
                </a:solidFill>
              </a:rPr>
              <a:t>applicable</a:t>
            </a:r>
            <a:r>
              <a:rPr lang="hu-HU" sz="1600" dirty="0">
                <a:solidFill>
                  <a:srgbClr val="FF0000"/>
                </a:solidFill>
              </a:rPr>
              <a:t>).</a:t>
            </a:r>
          </a:p>
        </p:txBody>
      </p:sp>
      <p:sp>
        <p:nvSpPr>
          <p:cNvPr id="10" name="Szövegdoboz 9">
            <a:extLst>
              <a:ext uri="{FF2B5EF4-FFF2-40B4-BE49-F238E27FC236}">
                <a16:creationId xmlns:a16="http://schemas.microsoft.com/office/drawing/2014/main" id="{4F7EBEC6-8D3F-4097-8726-651CF72B6664}"/>
              </a:ext>
            </a:extLst>
          </p:cNvPr>
          <p:cNvSpPr txBox="1"/>
          <p:nvPr/>
        </p:nvSpPr>
        <p:spPr>
          <a:xfrm>
            <a:off x="1643102" y="4981031"/>
            <a:ext cx="5009161" cy="338554"/>
          </a:xfrm>
          <a:prstGeom prst="rect">
            <a:avLst/>
          </a:prstGeom>
          <a:noFill/>
        </p:spPr>
        <p:txBody>
          <a:bodyPr wrap="square" rtlCol="0">
            <a:spAutoFit/>
          </a:bodyPr>
          <a:lstStyle/>
          <a:p>
            <a:r>
              <a:rPr lang="hu-HU" sz="1600" dirty="0">
                <a:solidFill>
                  <a:srgbClr val="FF0000"/>
                </a:solidFill>
              </a:rPr>
              <a:t>Enter the </a:t>
            </a:r>
            <a:r>
              <a:rPr lang="hu-HU" sz="1600" dirty="0" err="1">
                <a:solidFill>
                  <a:srgbClr val="FF0000"/>
                </a:solidFill>
              </a:rPr>
              <a:t>title</a:t>
            </a:r>
            <a:r>
              <a:rPr lang="hu-HU" sz="1600" dirty="0">
                <a:solidFill>
                  <a:srgbClr val="FF0000"/>
                </a:solidFill>
              </a:rPr>
              <a:t> of </a:t>
            </a:r>
            <a:r>
              <a:rPr lang="hu-HU" sz="1600" dirty="0" err="1">
                <a:solidFill>
                  <a:srgbClr val="FF0000"/>
                </a:solidFill>
              </a:rPr>
              <a:t>your</a:t>
            </a:r>
            <a:r>
              <a:rPr lang="hu-HU" sz="1600" dirty="0">
                <a:solidFill>
                  <a:srgbClr val="FF0000"/>
                </a:solidFill>
              </a:rPr>
              <a:t> </a:t>
            </a:r>
            <a:r>
              <a:rPr lang="hu-HU" sz="1600" dirty="0" err="1">
                <a:solidFill>
                  <a:srgbClr val="FF0000"/>
                </a:solidFill>
              </a:rPr>
              <a:t>performed</a:t>
            </a:r>
            <a:r>
              <a:rPr lang="hu-HU" sz="1600" dirty="0">
                <a:solidFill>
                  <a:srgbClr val="FF0000"/>
                </a:solidFill>
              </a:rPr>
              <a:t> </a:t>
            </a:r>
            <a:r>
              <a:rPr lang="hu-HU" sz="1600" dirty="0" err="1">
                <a:solidFill>
                  <a:srgbClr val="FF0000"/>
                </a:solidFill>
              </a:rPr>
              <a:t>composition</a:t>
            </a:r>
            <a:r>
              <a:rPr lang="hu-HU" sz="1600" dirty="0">
                <a:solidFill>
                  <a:srgbClr val="FF0000"/>
                </a:solidFill>
              </a:rPr>
              <a:t>.</a:t>
            </a:r>
          </a:p>
        </p:txBody>
      </p:sp>
      <p:sp>
        <p:nvSpPr>
          <p:cNvPr id="11" name="Szövegdoboz 10">
            <a:extLst>
              <a:ext uri="{FF2B5EF4-FFF2-40B4-BE49-F238E27FC236}">
                <a16:creationId xmlns:a16="http://schemas.microsoft.com/office/drawing/2014/main" id="{984EB0F6-4877-4C78-AA40-545DF58A524E}"/>
              </a:ext>
            </a:extLst>
          </p:cNvPr>
          <p:cNvSpPr txBox="1"/>
          <p:nvPr/>
        </p:nvSpPr>
        <p:spPr>
          <a:xfrm>
            <a:off x="1643102" y="5718571"/>
            <a:ext cx="5380387" cy="338554"/>
          </a:xfrm>
          <a:prstGeom prst="rect">
            <a:avLst/>
          </a:prstGeom>
          <a:noFill/>
        </p:spPr>
        <p:txBody>
          <a:bodyPr wrap="square" rtlCol="0">
            <a:spAutoFit/>
          </a:bodyPr>
          <a:lstStyle/>
          <a:p>
            <a:r>
              <a:rPr lang="en-US" sz="1600" dirty="0">
                <a:solidFill>
                  <a:srgbClr val="FF0000"/>
                </a:solidFill>
              </a:rPr>
              <a:t>Paste a share link copied from OneDrive</a:t>
            </a:r>
            <a:r>
              <a:rPr lang="hu-HU" sz="1600" dirty="0">
                <a:solidFill>
                  <a:srgbClr val="FF0000"/>
                </a:solidFill>
              </a:rPr>
              <a:t>.</a:t>
            </a:r>
          </a:p>
        </p:txBody>
      </p:sp>
      <p:sp>
        <p:nvSpPr>
          <p:cNvPr id="15" name="Szövegdoboz 14">
            <a:extLst>
              <a:ext uri="{FF2B5EF4-FFF2-40B4-BE49-F238E27FC236}">
                <a16:creationId xmlns:a16="http://schemas.microsoft.com/office/drawing/2014/main" id="{E8C0C375-D409-4249-8C4F-20B9D1EA5FF2}"/>
              </a:ext>
            </a:extLst>
          </p:cNvPr>
          <p:cNvSpPr txBox="1"/>
          <p:nvPr/>
        </p:nvSpPr>
        <p:spPr>
          <a:xfrm>
            <a:off x="5910304" y="340446"/>
            <a:ext cx="4426226" cy="584775"/>
          </a:xfrm>
          <a:prstGeom prst="rect">
            <a:avLst/>
          </a:prstGeom>
          <a:noFill/>
        </p:spPr>
        <p:txBody>
          <a:bodyPr wrap="square" rtlCol="0">
            <a:spAutoFit/>
          </a:bodyPr>
          <a:lstStyle>
            <a:defPPr>
              <a:defRPr lang="en-US"/>
            </a:defPPr>
            <a:lvl1pPr>
              <a:defRPr sz="1600">
                <a:solidFill>
                  <a:srgbClr val="FF0000"/>
                </a:solidFill>
              </a:defRPr>
            </a:lvl1pPr>
          </a:lstStyle>
          <a:p>
            <a:r>
              <a:rPr lang="en-US" dirty="0"/>
              <a:t>The form is available in Hungarian and English as an option in the upper right corner.</a:t>
            </a:r>
            <a:endParaRPr lang="hu-HU" dirty="0"/>
          </a:p>
        </p:txBody>
      </p:sp>
      <p:sp>
        <p:nvSpPr>
          <p:cNvPr id="12" name="Szövegdoboz 11">
            <a:extLst>
              <a:ext uri="{FF2B5EF4-FFF2-40B4-BE49-F238E27FC236}">
                <a16:creationId xmlns:a16="http://schemas.microsoft.com/office/drawing/2014/main" id="{5E6C7591-B654-4E4B-9C79-AE4BBD959BCB}"/>
              </a:ext>
            </a:extLst>
          </p:cNvPr>
          <p:cNvSpPr txBox="1"/>
          <p:nvPr/>
        </p:nvSpPr>
        <p:spPr>
          <a:xfrm>
            <a:off x="1431064" y="2648292"/>
            <a:ext cx="5009161" cy="338554"/>
          </a:xfrm>
          <a:prstGeom prst="rect">
            <a:avLst/>
          </a:prstGeom>
          <a:noFill/>
        </p:spPr>
        <p:txBody>
          <a:bodyPr wrap="square" rtlCol="0">
            <a:spAutoFit/>
          </a:bodyPr>
          <a:lstStyle/>
          <a:p>
            <a:r>
              <a:rPr lang="hu-HU" sz="1600" dirty="0">
                <a:solidFill>
                  <a:srgbClr val="FF0000"/>
                </a:solidFill>
              </a:rPr>
              <a:t>Enter </a:t>
            </a:r>
            <a:r>
              <a:rPr lang="hu-HU" sz="1600" dirty="0" err="1">
                <a:solidFill>
                  <a:srgbClr val="FF0000"/>
                </a:solidFill>
              </a:rPr>
              <a:t>your</a:t>
            </a:r>
            <a:r>
              <a:rPr lang="hu-HU" sz="1600" dirty="0">
                <a:solidFill>
                  <a:srgbClr val="FF0000"/>
                </a:solidFill>
              </a:rPr>
              <a:t> </a:t>
            </a:r>
            <a:r>
              <a:rPr lang="hu-HU" sz="1600" dirty="0" err="1">
                <a:solidFill>
                  <a:srgbClr val="FF0000"/>
                </a:solidFill>
              </a:rPr>
              <a:t>Neptun</a:t>
            </a:r>
            <a:r>
              <a:rPr lang="hu-HU" sz="1600" dirty="0">
                <a:solidFill>
                  <a:srgbClr val="FF0000"/>
                </a:solidFill>
              </a:rPr>
              <a:t> </a:t>
            </a:r>
            <a:r>
              <a:rPr lang="hu-HU" sz="1600" dirty="0" err="1">
                <a:solidFill>
                  <a:srgbClr val="FF0000"/>
                </a:solidFill>
              </a:rPr>
              <a:t>code</a:t>
            </a:r>
            <a:r>
              <a:rPr lang="hu-HU" sz="1600" dirty="0">
                <a:solidFill>
                  <a:srgbClr val="FF0000"/>
                </a:solidFill>
              </a:rPr>
              <a:t>.</a:t>
            </a:r>
          </a:p>
        </p:txBody>
      </p:sp>
      <p:sp>
        <p:nvSpPr>
          <p:cNvPr id="13" name="Szövegdoboz 12">
            <a:extLst>
              <a:ext uri="{FF2B5EF4-FFF2-40B4-BE49-F238E27FC236}">
                <a16:creationId xmlns:a16="http://schemas.microsoft.com/office/drawing/2014/main" id="{6B6A0F5F-F381-4E5E-98F9-4F78FAF81F52}"/>
              </a:ext>
            </a:extLst>
          </p:cNvPr>
          <p:cNvSpPr txBox="1"/>
          <p:nvPr/>
        </p:nvSpPr>
        <p:spPr>
          <a:xfrm>
            <a:off x="1431063" y="3871155"/>
            <a:ext cx="5009161" cy="338554"/>
          </a:xfrm>
          <a:prstGeom prst="rect">
            <a:avLst/>
          </a:prstGeom>
          <a:noFill/>
        </p:spPr>
        <p:txBody>
          <a:bodyPr wrap="square" rtlCol="0">
            <a:spAutoFit/>
          </a:bodyPr>
          <a:lstStyle/>
          <a:p>
            <a:r>
              <a:rPr lang="hu-HU" sz="1600" dirty="0" err="1">
                <a:solidFill>
                  <a:srgbClr val="FF0000"/>
                </a:solidFill>
              </a:rPr>
              <a:t>Choose</a:t>
            </a:r>
            <a:r>
              <a:rPr lang="hu-HU" sz="1600" dirty="0">
                <a:solidFill>
                  <a:srgbClr val="FF0000"/>
                </a:solidFill>
              </a:rPr>
              <a:t> </a:t>
            </a:r>
            <a:r>
              <a:rPr lang="hu-HU" sz="1600" dirty="0" err="1">
                <a:solidFill>
                  <a:srgbClr val="FF0000"/>
                </a:solidFill>
              </a:rPr>
              <a:t>your</a:t>
            </a:r>
            <a:r>
              <a:rPr lang="hu-HU" sz="1600" dirty="0">
                <a:solidFill>
                  <a:srgbClr val="FF0000"/>
                </a:solidFill>
              </a:rPr>
              <a:t> </a:t>
            </a:r>
            <a:r>
              <a:rPr lang="hu-HU" sz="1600" dirty="0" err="1">
                <a:solidFill>
                  <a:srgbClr val="FF0000"/>
                </a:solidFill>
              </a:rPr>
              <a:t>study</a:t>
            </a:r>
            <a:r>
              <a:rPr lang="hu-HU" sz="1600" dirty="0">
                <a:solidFill>
                  <a:srgbClr val="FF0000"/>
                </a:solidFill>
              </a:rPr>
              <a:t> </a:t>
            </a:r>
            <a:r>
              <a:rPr lang="hu-HU" sz="1600" dirty="0" err="1">
                <a:solidFill>
                  <a:srgbClr val="FF0000"/>
                </a:solidFill>
              </a:rPr>
              <a:t>level</a:t>
            </a:r>
            <a:r>
              <a:rPr lang="hu-HU" sz="1600" dirty="0">
                <a:solidFill>
                  <a:srgbClr val="FF0000"/>
                </a:solidFill>
              </a:rPr>
              <a:t>.</a:t>
            </a:r>
          </a:p>
        </p:txBody>
      </p:sp>
      <p:sp>
        <p:nvSpPr>
          <p:cNvPr id="16" name="Szövegdoboz 15">
            <a:extLst>
              <a:ext uri="{FF2B5EF4-FFF2-40B4-BE49-F238E27FC236}">
                <a16:creationId xmlns:a16="http://schemas.microsoft.com/office/drawing/2014/main" id="{C1D501FC-A5B9-4267-8117-AE59A3A423A8}"/>
              </a:ext>
            </a:extLst>
          </p:cNvPr>
          <p:cNvSpPr txBox="1"/>
          <p:nvPr/>
        </p:nvSpPr>
        <p:spPr>
          <a:xfrm>
            <a:off x="8256354" y="1782188"/>
            <a:ext cx="5009161" cy="338554"/>
          </a:xfrm>
          <a:prstGeom prst="rect">
            <a:avLst/>
          </a:prstGeom>
          <a:noFill/>
        </p:spPr>
        <p:txBody>
          <a:bodyPr wrap="square" rtlCol="0">
            <a:spAutoFit/>
          </a:bodyPr>
          <a:lstStyle/>
          <a:p>
            <a:r>
              <a:rPr lang="hu-HU" sz="1600" dirty="0" err="1">
                <a:solidFill>
                  <a:srgbClr val="FF0000"/>
                </a:solidFill>
              </a:rPr>
              <a:t>Choose</a:t>
            </a:r>
            <a:r>
              <a:rPr lang="hu-HU" sz="1600" dirty="0">
                <a:solidFill>
                  <a:srgbClr val="FF0000"/>
                </a:solidFill>
              </a:rPr>
              <a:t> </a:t>
            </a:r>
            <a:r>
              <a:rPr lang="hu-HU" sz="1600" dirty="0" err="1">
                <a:solidFill>
                  <a:srgbClr val="FF0000"/>
                </a:solidFill>
              </a:rPr>
              <a:t>your</a:t>
            </a:r>
            <a:r>
              <a:rPr lang="hu-HU" sz="1600" dirty="0">
                <a:solidFill>
                  <a:srgbClr val="FF0000"/>
                </a:solidFill>
              </a:rPr>
              <a:t> </a:t>
            </a:r>
            <a:r>
              <a:rPr lang="hu-HU" sz="1600" dirty="0" err="1">
                <a:solidFill>
                  <a:srgbClr val="FF0000"/>
                </a:solidFill>
              </a:rPr>
              <a:t>department</a:t>
            </a:r>
            <a:r>
              <a:rPr lang="hu-HU" sz="1600" dirty="0">
                <a:solidFill>
                  <a:srgbClr val="FF0000"/>
                </a:solidFill>
              </a:rPr>
              <a:t>.</a:t>
            </a:r>
          </a:p>
        </p:txBody>
      </p:sp>
    </p:spTree>
    <p:extLst>
      <p:ext uri="{BB962C8B-B14F-4D97-AF65-F5344CB8AC3E}">
        <p14:creationId xmlns:p14="http://schemas.microsoft.com/office/powerpoint/2010/main" val="2318788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en-GB" dirty="0"/>
              <a:t>Office 365 </a:t>
            </a:r>
            <a:br>
              <a:rPr lang="en-GB" dirty="0"/>
            </a:br>
            <a:r>
              <a:rPr lang="en-GB" dirty="0" err="1"/>
              <a:t>OneDrive</a:t>
            </a:r>
            <a:r>
              <a:rPr lang="en-GB" dirty="0"/>
              <a:t> video sharing</a:t>
            </a:r>
            <a:endParaRPr lang="hu-HU" dirty="0"/>
          </a:p>
        </p:txBody>
      </p:sp>
      <p:sp>
        <p:nvSpPr>
          <p:cNvPr id="6" name="Alcím 5"/>
          <p:cNvSpPr>
            <a:spLocks noGrp="1"/>
          </p:cNvSpPr>
          <p:nvPr>
            <p:ph type="subTitle" idx="1"/>
          </p:nvPr>
        </p:nvSpPr>
        <p:spPr/>
        <p:txBody>
          <a:bodyPr/>
          <a:lstStyle/>
          <a:p>
            <a:r>
              <a:rPr lang="en-GB" sz="2400" dirty="0">
                <a:solidFill>
                  <a:schemeClr val="tx1"/>
                </a:solidFill>
              </a:rPr>
              <a:t>Uploading videos</a:t>
            </a:r>
            <a:r>
              <a:rPr lang="hu-HU" sz="2400" dirty="0">
                <a:solidFill>
                  <a:schemeClr val="tx1"/>
                </a:solidFill>
              </a:rPr>
              <a:t> and Diploma </a:t>
            </a:r>
            <a:r>
              <a:rPr lang="hu-HU" sz="2400" dirty="0" err="1">
                <a:solidFill>
                  <a:schemeClr val="tx1"/>
                </a:solidFill>
              </a:rPr>
              <a:t>production</a:t>
            </a:r>
            <a:r>
              <a:rPr lang="hu-HU" sz="2400" dirty="0">
                <a:solidFill>
                  <a:schemeClr val="tx1"/>
                </a:solidFill>
              </a:rPr>
              <a:t> </a:t>
            </a:r>
            <a:r>
              <a:rPr lang="hu-HU" sz="2400" dirty="0" err="1">
                <a:solidFill>
                  <a:schemeClr val="tx1"/>
                </a:solidFill>
              </a:rPr>
              <a:t>registration</a:t>
            </a:r>
            <a:endParaRPr lang="en-GB" sz="2400" dirty="0">
              <a:solidFill>
                <a:schemeClr val="tx1"/>
              </a:solidFill>
            </a:endParaRPr>
          </a:p>
        </p:txBody>
      </p:sp>
      <p:pic>
        <p:nvPicPr>
          <p:cNvPr id="16" name="Kép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6911" y="719870"/>
            <a:ext cx="1978177" cy="1267682"/>
          </a:xfrm>
          <a:prstGeom prst="rect">
            <a:avLst/>
          </a:prstGeom>
        </p:spPr>
      </p:pic>
    </p:spTree>
    <p:extLst>
      <p:ext uri="{BB962C8B-B14F-4D97-AF65-F5344CB8AC3E}">
        <p14:creationId xmlns:p14="http://schemas.microsoft.com/office/powerpoint/2010/main" val="1295515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824371FB-1047-42D6-BF27-AB1E1A940C8D}"/>
              </a:ext>
            </a:extLst>
          </p:cNvPr>
          <p:cNvPicPr>
            <a:picLocks noChangeAspect="1"/>
          </p:cNvPicPr>
          <p:nvPr/>
        </p:nvPicPr>
        <p:blipFill>
          <a:blip r:embed="rId3"/>
          <a:stretch>
            <a:fillRect/>
          </a:stretch>
        </p:blipFill>
        <p:spPr>
          <a:xfrm>
            <a:off x="5597920" y="1104142"/>
            <a:ext cx="4048125" cy="5534025"/>
          </a:xfrm>
          <a:prstGeom prst="rect">
            <a:avLst/>
          </a:prstGeom>
        </p:spPr>
      </p:pic>
      <p:pic>
        <p:nvPicPr>
          <p:cNvPr id="3" name="Kép 2">
            <a:extLst>
              <a:ext uri="{FF2B5EF4-FFF2-40B4-BE49-F238E27FC236}">
                <a16:creationId xmlns:a16="http://schemas.microsoft.com/office/drawing/2014/main" id="{A0B54DB9-4039-4A21-8BA1-FB208265DC3B}"/>
              </a:ext>
            </a:extLst>
          </p:cNvPr>
          <p:cNvPicPr>
            <a:picLocks noChangeAspect="1"/>
          </p:cNvPicPr>
          <p:nvPr/>
        </p:nvPicPr>
        <p:blipFill>
          <a:blip r:embed="rId4"/>
          <a:stretch>
            <a:fillRect/>
          </a:stretch>
        </p:blipFill>
        <p:spPr>
          <a:xfrm>
            <a:off x="1272535" y="98383"/>
            <a:ext cx="4057650" cy="3895725"/>
          </a:xfrm>
          <a:prstGeom prst="rect">
            <a:avLst/>
          </a:prstGeom>
        </p:spPr>
      </p:pic>
      <p:sp>
        <p:nvSpPr>
          <p:cNvPr id="14" name="Szövegdoboz 13">
            <a:extLst>
              <a:ext uri="{FF2B5EF4-FFF2-40B4-BE49-F238E27FC236}">
                <a16:creationId xmlns:a16="http://schemas.microsoft.com/office/drawing/2014/main" id="{E95F4433-B7F4-472A-AA30-1CE2326E50DC}"/>
              </a:ext>
            </a:extLst>
          </p:cNvPr>
          <p:cNvSpPr txBox="1"/>
          <p:nvPr/>
        </p:nvSpPr>
        <p:spPr>
          <a:xfrm>
            <a:off x="1272535" y="5620496"/>
            <a:ext cx="4048125" cy="584775"/>
          </a:xfrm>
          <a:prstGeom prst="rect">
            <a:avLst/>
          </a:prstGeom>
          <a:noFill/>
        </p:spPr>
        <p:txBody>
          <a:bodyPr wrap="square" rtlCol="0">
            <a:spAutoFit/>
          </a:bodyPr>
          <a:lstStyle/>
          <a:p>
            <a:r>
              <a:rPr lang="en-US" sz="1600" dirty="0">
                <a:solidFill>
                  <a:srgbClr val="FF0000"/>
                </a:solidFill>
              </a:rPr>
              <a:t>Once </a:t>
            </a:r>
            <a:r>
              <a:rPr lang="hu-HU" sz="1600" dirty="0" err="1">
                <a:solidFill>
                  <a:srgbClr val="FF0000"/>
                </a:solidFill>
              </a:rPr>
              <a:t>you</a:t>
            </a:r>
            <a:r>
              <a:rPr lang="en-US" sz="1600" dirty="0">
                <a:solidFill>
                  <a:srgbClr val="FF0000"/>
                </a:solidFill>
              </a:rPr>
              <a:t> have completed the form, click on the "Submit" button!</a:t>
            </a:r>
            <a:endParaRPr lang="hu-HU" sz="1600" dirty="0">
              <a:solidFill>
                <a:srgbClr val="FF0000"/>
              </a:solidFill>
            </a:endParaRPr>
          </a:p>
        </p:txBody>
      </p:sp>
      <p:sp>
        <p:nvSpPr>
          <p:cNvPr id="17" name="Ellipszis 16">
            <a:extLst>
              <a:ext uri="{FF2B5EF4-FFF2-40B4-BE49-F238E27FC236}">
                <a16:creationId xmlns:a16="http://schemas.microsoft.com/office/drawing/2014/main" id="{02F89A46-0AE9-4D9D-B5F0-1C41254474D5}"/>
              </a:ext>
            </a:extLst>
          </p:cNvPr>
          <p:cNvSpPr/>
          <p:nvPr/>
        </p:nvSpPr>
        <p:spPr>
          <a:xfrm>
            <a:off x="5711170" y="6205271"/>
            <a:ext cx="1082638" cy="49532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cxnSp>
        <p:nvCxnSpPr>
          <p:cNvPr id="18" name="Egyenes összekötő nyíllal 17">
            <a:extLst>
              <a:ext uri="{FF2B5EF4-FFF2-40B4-BE49-F238E27FC236}">
                <a16:creationId xmlns:a16="http://schemas.microsoft.com/office/drawing/2014/main" id="{B6819524-3554-4695-84A1-DCA05BF9A7AE}"/>
              </a:ext>
            </a:extLst>
          </p:cNvPr>
          <p:cNvCxnSpPr/>
          <p:nvPr/>
        </p:nvCxnSpPr>
        <p:spPr>
          <a:xfrm flipH="1">
            <a:off x="7013921" y="6192644"/>
            <a:ext cx="831366" cy="22528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0700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DC189D7-DD95-49D7-A8C0-EDDC7BB7F091}"/>
              </a:ext>
            </a:extLst>
          </p:cNvPr>
          <p:cNvSpPr txBox="1">
            <a:spLocks/>
          </p:cNvSpPr>
          <p:nvPr/>
        </p:nvSpPr>
        <p:spPr>
          <a:xfrm>
            <a:off x="2224088" y="908566"/>
            <a:ext cx="7772400" cy="1470025"/>
          </a:xfrm>
          <a:prstGeom prst="rect">
            <a:avLst/>
          </a:prstGeom>
        </p:spPr>
        <p:txBody>
          <a:bodyPr anchor="ctr">
            <a:norm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GB" altLang="hu-HU" sz="3200" dirty="0">
                <a:latin typeface="Cambria" panose="02040503050406030204" pitchFamily="18" charset="0"/>
                <a:ea typeface="Cambria" panose="02040503050406030204" pitchFamily="18" charset="0"/>
                <a:cs typeface="Verlag Light" charset="0"/>
              </a:rPr>
              <a:t>THANK YOU FOR YOUR ATTENTION!</a:t>
            </a:r>
          </a:p>
        </p:txBody>
      </p:sp>
      <p:sp>
        <p:nvSpPr>
          <p:cNvPr id="2" name="Téglalap 1"/>
          <p:cNvSpPr/>
          <p:nvPr/>
        </p:nvSpPr>
        <p:spPr>
          <a:xfrm>
            <a:off x="2224088" y="2625550"/>
            <a:ext cx="6488988" cy="1938992"/>
          </a:xfrm>
          <a:prstGeom prst="rect">
            <a:avLst/>
          </a:prstGeom>
        </p:spPr>
        <p:txBody>
          <a:bodyPr wrap="square">
            <a:spAutoFit/>
          </a:bodyPr>
          <a:lstStyle/>
          <a:p>
            <a:pPr>
              <a:spcAft>
                <a:spcPts val="0"/>
              </a:spcAft>
            </a:pPr>
            <a:r>
              <a:rPr lang="en-GB" sz="2000" dirty="0">
                <a:latin typeface="Cambria" panose="02040503050406030204" pitchFamily="18" charset="0"/>
              </a:rPr>
              <a:t>Consultation about recording the video is possible via the </a:t>
            </a:r>
            <a:r>
              <a:rPr lang="en-GB" sz="1800" u="sng" dirty="0">
                <a:solidFill>
                  <a:srgbClr val="0000FF"/>
                </a:solidFill>
                <a:effectLst/>
                <a:uFill>
                  <a:solidFill>
                    <a:srgbClr val="0000FF"/>
                  </a:solidFill>
                </a:uFill>
                <a:latin typeface="Cambria" panose="02040503050406030204" pitchFamily="18" charset="0"/>
                <a:ea typeface="Cambria" panose="02040503050406030204" pitchFamily="18" charset="0"/>
                <a:cs typeface="Cambria" panose="02040503050406030204" pitchFamily="18" charset="0"/>
                <a:hlinkClick r:id="rId3"/>
              </a:rPr>
              <a:t>oktatastechnika@zeneakademia.hu</a:t>
            </a:r>
            <a:r>
              <a:rPr lang="en-GB" sz="1800" dirty="0">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 </a:t>
            </a:r>
            <a:r>
              <a:rPr lang="en-GB" sz="2000" dirty="0">
                <a:latin typeface="Cambria" panose="02040503050406030204" pitchFamily="18" charset="0"/>
              </a:rPr>
              <a:t>e-mail address. Technical help for uploading the videos is possible via the </a:t>
            </a:r>
            <a:r>
              <a:rPr lang="en-GB" sz="1800" u="sng" dirty="0">
                <a:solidFill>
                  <a:srgbClr val="0000FF"/>
                </a:solidFill>
                <a:effectLst/>
                <a:uFill>
                  <a:solidFill>
                    <a:srgbClr val="0000FF"/>
                  </a:solidFill>
                </a:uFill>
                <a:latin typeface="Cambria" panose="02040503050406030204" pitchFamily="18" charset="0"/>
                <a:ea typeface="Cambria" panose="02040503050406030204" pitchFamily="18" charset="0"/>
                <a:cs typeface="Cambria" panose="02040503050406030204" pitchFamily="18" charset="0"/>
                <a:hlinkClick r:id="rId4"/>
              </a:rPr>
              <a:t>itsupport.zarovizsga@zeneakademia.hu</a:t>
            </a:r>
            <a:r>
              <a:rPr lang="en-GB" sz="1800" dirty="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rPr>
              <a:t> </a:t>
            </a:r>
            <a:r>
              <a:rPr lang="en-GB" sz="2000" dirty="0">
                <a:latin typeface="Cambria" panose="02040503050406030204" pitchFamily="18" charset="0"/>
              </a:rPr>
              <a:t>e-mail address</a:t>
            </a:r>
            <a:r>
              <a:rPr lang="hu-HU" sz="2000" dirty="0">
                <a:latin typeface="Cambria" panose="02040503050406030204" pitchFamily="18" charset="0"/>
              </a:rPr>
              <a:t> </a:t>
            </a:r>
            <a:r>
              <a:rPr lang="hu-HU" sz="2000" dirty="0">
                <a:latin typeface="Cambria" panose="02040503050406030204" pitchFamily="18" charset="0"/>
                <a:ea typeface="Calibri" panose="020F0502020204030204" pitchFamily="34" charset="0"/>
              </a:rPr>
              <a:t>or </a:t>
            </a:r>
            <a:r>
              <a:rPr lang="hu-HU" sz="2000" dirty="0" err="1">
                <a:latin typeface="Cambria" panose="02040503050406030204" pitchFamily="18" charset="0"/>
                <a:ea typeface="Calibri" panose="020F0502020204030204" pitchFamily="34" charset="0"/>
              </a:rPr>
              <a:t>call</a:t>
            </a:r>
            <a:r>
              <a:rPr lang="hu-HU" sz="2000" dirty="0">
                <a:latin typeface="Cambria" panose="02040503050406030204" pitchFamily="18" charset="0"/>
                <a:ea typeface="Calibri" panose="020F0502020204030204" pitchFamily="34" charset="0"/>
              </a:rPr>
              <a:t> the +36 1 462-4606 </a:t>
            </a:r>
            <a:r>
              <a:rPr lang="hu-HU" sz="2000" dirty="0" err="1">
                <a:latin typeface="Cambria" panose="02040503050406030204" pitchFamily="18" charset="0"/>
                <a:ea typeface="Calibri" panose="020F0502020204030204" pitchFamily="34" charset="0"/>
              </a:rPr>
              <a:t>phone</a:t>
            </a:r>
            <a:r>
              <a:rPr lang="hu-HU" sz="2000" dirty="0">
                <a:latin typeface="Cambria" panose="02040503050406030204" pitchFamily="18" charset="0"/>
                <a:ea typeface="Calibri" panose="020F0502020204030204" pitchFamily="34" charset="0"/>
              </a:rPr>
              <a:t> </a:t>
            </a:r>
            <a:r>
              <a:rPr lang="hu-HU" sz="2000" dirty="0" err="1">
                <a:latin typeface="Cambria" panose="02040503050406030204" pitchFamily="18" charset="0"/>
                <a:ea typeface="Calibri" panose="020F0502020204030204" pitchFamily="34" charset="0"/>
              </a:rPr>
              <a:t>number</a:t>
            </a:r>
            <a:r>
              <a:rPr lang="hu-HU" sz="2000" dirty="0">
                <a:latin typeface="Cambria" panose="02040503050406030204" pitchFamily="18" charset="0"/>
                <a:ea typeface="Calibri" panose="020F0502020204030204" pitchFamily="34" charset="0"/>
              </a:rPr>
              <a:t> </a:t>
            </a:r>
            <a:r>
              <a:rPr lang="hu-HU" sz="2000" dirty="0" err="1">
                <a:latin typeface="Cambria" panose="02040503050406030204" pitchFamily="18" charset="0"/>
                <a:ea typeface="Calibri" panose="020F0502020204030204" pitchFamily="34" charset="0"/>
              </a:rPr>
              <a:t>on</a:t>
            </a:r>
            <a:r>
              <a:rPr lang="hu-HU" sz="2000" dirty="0">
                <a:latin typeface="Cambria" panose="02040503050406030204" pitchFamily="18" charset="0"/>
                <a:ea typeface="Calibri" panose="020F0502020204030204" pitchFamily="34" charset="0"/>
              </a:rPr>
              <a:t> </a:t>
            </a:r>
            <a:r>
              <a:rPr lang="hu-HU" sz="2000" dirty="0" err="1">
                <a:latin typeface="Cambria" panose="02040503050406030204" pitchFamily="18" charset="0"/>
                <a:ea typeface="Calibri" panose="020F0502020204030204" pitchFamily="34" charset="0"/>
              </a:rPr>
              <a:t>working</a:t>
            </a:r>
            <a:r>
              <a:rPr lang="hu-HU" sz="2000" dirty="0">
                <a:latin typeface="Cambria" panose="02040503050406030204" pitchFamily="18" charset="0"/>
                <a:ea typeface="Calibri" panose="020F0502020204030204" pitchFamily="34" charset="0"/>
              </a:rPr>
              <a:t> </a:t>
            </a:r>
            <a:r>
              <a:rPr lang="hu-HU" sz="2000" dirty="0" err="1">
                <a:latin typeface="Cambria" panose="02040503050406030204" pitchFamily="18" charset="0"/>
                <a:ea typeface="Calibri" panose="020F0502020204030204" pitchFamily="34" charset="0"/>
              </a:rPr>
              <a:t>days</a:t>
            </a:r>
            <a:r>
              <a:rPr lang="hu-HU" sz="2000" dirty="0">
                <a:latin typeface="Cambria" panose="02040503050406030204" pitchFamily="18" charset="0"/>
                <a:ea typeface="Calibri" panose="020F0502020204030204" pitchFamily="34" charset="0"/>
              </a:rPr>
              <a:t> from 9 a.m. </a:t>
            </a:r>
            <a:r>
              <a:rPr lang="hu-HU" sz="2000" dirty="0" err="1">
                <a:latin typeface="Cambria" panose="02040503050406030204" pitchFamily="18" charset="0"/>
                <a:ea typeface="Calibri" panose="020F0502020204030204" pitchFamily="34" charset="0"/>
              </a:rPr>
              <a:t>to</a:t>
            </a:r>
            <a:r>
              <a:rPr lang="hu-HU" sz="2000" dirty="0">
                <a:latin typeface="Cambria" panose="02040503050406030204" pitchFamily="18" charset="0"/>
                <a:ea typeface="Calibri" panose="020F0502020204030204" pitchFamily="34" charset="0"/>
              </a:rPr>
              <a:t> 5 </a:t>
            </a:r>
            <a:r>
              <a:rPr lang="hu-HU" sz="2000" dirty="0" err="1">
                <a:latin typeface="Cambria" panose="02040503050406030204" pitchFamily="18" charset="0"/>
                <a:ea typeface="Calibri" panose="020F0502020204030204" pitchFamily="34" charset="0"/>
              </a:rPr>
              <a:t>p.m</a:t>
            </a:r>
            <a:r>
              <a:rPr lang="hu-HU" sz="2000">
                <a:latin typeface="Cambria" panose="02040503050406030204" pitchFamily="18" charset="0"/>
                <a:ea typeface="Calibri" panose="020F0502020204030204" pitchFamily="34" charset="0"/>
              </a:rPr>
              <a:t>. </a:t>
            </a:r>
            <a:r>
              <a:rPr lang="en-US" sz="2000">
                <a:latin typeface="Cambria" panose="02040503050406030204" pitchFamily="18" charset="0"/>
              </a:rPr>
              <a:t>from </a:t>
            </a:r>
            <a:r>
              <a:rPr lang="en-US" sz="2000" dirty="0">
                <a:latin typeface="Cambria" panose="02040503050406030204" pitchFamily="18" charset="0"/>
              </a:rPr>
              <a:t>5 May 2021</a:t>
            </a:r>
            <a:r>
              <a:rPr lang="hu-HU" sz="2000" dirty="0">
                <a:latin typeface="Cambria" panose="02040503050406030204" pitchFamily="18" charset="0"/>
              </a:rPr>
              <a:t> </a:t>
            </a:r>
            <a:r>
              <a:rPr lang="en-US" sz="2000" dirty="0">
                <a:latin typeface="Cambria" panose="02040503050406030204" pitchFamily="18" charset="0"/>
              </a:rPr>
              <a:t>until 25 May 2021</a:t>
            </a:r>
            <a:r>
              <a:rPr lang="hu-HU" sz="2000" dirty="0">
                <a:latin typeface="Cambria" panose="02040503050406030204" pitchFamily="18"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zövegdoboz 8">
            <a:extLst>
              <a:ext uri="{FF2B5EF4-FFF2-40B4-BE49-F238E27FC236}">
                <a16:creationId xmlns:a16="http://schemas.microsoft.com/office/drawing/2014/main" id="{BB96A87D-7D5B-48BE-A3F6-BF62004FB860}"/>
              </a:ext>
            </a:extLst>
          </p:cNvPr>
          <p:cNvSpPr txBox="1"/>
          <p:nvPr/>
        </p:nvSpPr>
        <p:spPr>
          <a:xfrm>
            <a:off x="1070919" y="360194"/>
            <a:ext cx="10736768" cy="7017306"/>
          </a:xfrm>
          <a:prstGeom prst="rect">
            <a:avLst/>
          </a:prstGeom>
          <a:noFill/>
        </p:spPr>
        <p:txBody>
          <a:bodyPr wrap="square" rtlCol="0">
            <a:spAutoFit/>
          </a:bodyPr>
          <a:lstStyle/>
          <a:p>
            <a:pPr algn="ctr"/>
            <a:r>
              <a:rPr lang="en-GB" sz="1600" dirty="0">
                <a:solidFill>
                  <a:srgbClr val="FF0000"/>
                </a:solidFill>
              </a:rPr>
              <a:t>Technical requirements for video recordings</a:t>
            </a:r>
          </a:p>
          <a:p>
            <a:pPr algn="ctr"/>
            <a:endParaRPr lang="en-GB" sz="1600" dirty="0">
              <a:solidFill>
                <a:srgbClr val="FF0000"/>
              </a:solidFill>
            </a:endParaRPr>
          </a:p>
          <a:p>
            <a:pPr algn="ctr"/>
            <a:endParaRPr lang="en-GB" sz="1600" dirty="0">
              <a:solidFill>
                <a:srgbClr val="FF0000"/>
              </a:solidFill>
            </a:endParaRPr>
          </a:p>
          <a:p>
            <a:pPr algn="just"/>
            <a:r>
              <a:rPr lang="en-GB" sz="1600" dirty="0"/>
              <a:t>Only those recordings will be considered eligible and possible to assess which meet the technical requirements. Sound recordings only and videos of different formats will be rejected. </a:t>
            </a:r>
            <a:endParaRPr lang="hu-HU" sz="1600" dirty="0"/>
          </a:p>
          <a:p>
            <a:pPr algn="just"/>
            <a:endParaRPr lang="hu-HU" sz="1600" dirty="0"/>
          </a:p>
          <a:p>
            <a:pPr marL="342900" lvl="0" indent="-342900" algn="just">
              <a:buClr>
                <a:srgbClr val="000000"/>
              </a:buClr>
              <a:buFont typeface="+mj-lt"/>
              <a:buAutoNum type="arabicPeriod"/>
            </a:pPr>
            <a:r>
              <a:rPr lang="en-GB" sz="1600" dirty="0"/>
              <a:t>The submitted performance video has to be recorded in a way that the student uploading the video and the performance itself is possible to authenticate.</a:t>
            </a:r>
            <a:endParaRPr lang="hu-HU" sz="1600" dirty="0"/>
          </a:p>
          <a:p>
            <a:pPr marL="342900" lvl="0" indent="-342900" algn="just">
              <a:buClr>
                <a:srgbClr val="000000"/>
              </a:buClr>
              <a:buFont typeface="+mj-lt"/>
              <a:buAutoNum type="arabicPeriod"/>
            </a:pPr>
            <a:endParaRPr lang="hu-HU" sz="1600" dirty="0"/>
          </a:p>
          <a:p>
            <a:pPr marL="342900" lvl="0" indent="-342900" algn="just">
              <a:buClr>
                <a:srgbClr val="000000"/>
              </a:buClr>
              <a:buFont typeface="+mj-lt"/>
              <a:buAutoNum type="arabicPeriod"/>
            </a:pPr>
            <a:r>
              <a:rPr lang="en-GB" sz="1600" dirty="0"/>
              <a:t>The video recording may only contain uncut recording of the performance, the pieces/movements have to be continuous without any cuts. Any post-work done in any shape or form (sound or picture) or with the usage of any kind of technology, is prohibited. </a:t>
            </a:r>
            <a:endParaRPr lang="hu-HU" sz="1600" dirty="0"/>
          </a:p>
          <a:p>
            <a:pPr marL="342900" lvl="0" indent="-342900" algn="just">
              <a:buClr>
                <a:srgbClr val="000000"/>
              </a:buClr>
              <a:buFont typeface="+mj-lt"/>
              <a:buAutoNum type="arabicPeriod"/>
            </a:pPr>
            <a:endParaRPr lang="hu-HU" sz="1600" dirty="0"/>
          </a:p>
          <a:p>
            <a:pPr marL="342900" lvl="0" indent="-342900" algn="just">
              <a:buClr>
                <a:srgbClr val="000000"/>
              </a:buClr>
              <a:buFont typeface="+mj-lt"/>
              <a:buAutoNum type="arabicPeriod"/>
            </a:pPr>
            <a:r>
              <a:rPr lang="en-GB" sz="1600" dirty="0"/>
              <a:t>The picture of the video recording has to be done considering the following:</a:t>
            </a:r>
            <a:endParaRPr lang="hu-HU" sz="1600" dirty="0"/>
          </a:p>
          <a:p>
            <a:pPr marL="742950" lvl="1" indent="-285750" algn="just">
              <a:buClr>
                <a:srgbClr val="000000"/>
              </a:buClr>
              <a:buFont typeface="Arial" panose="020B0604020202020204" pitchFamily="34" charset="0"/>
              <a:buChar char="·"/>
              <a:tabLst>
                <a:tab pos="630555" algn="l"/>
              </a:tabLst>
            </a:pPr>
            <a:r>
              <a:rPr lang="en-US" sz="1600" dirty="0"/>
              <a:t>The format of the shot has to be horizontal (landscape).</a:t>
            </a:r>
            <a:endParaRPr lang="hu-HU" sz="1600" dirty="0"/>
          </a:p>
          <a:p>
            <a:pPr marL="742950" lvl="1" indent="-285750" algn="just">
              <a:buClr>
                <a:srgbClr val="000000"/>
              </a:buClr>
              <a:buFont typeface="Arial" panose="020B0604020202020204" pitchFamily="34" charset="0"/>
              <a:buChar char="·"/>
              <a:tabLst>
                <a:tab pos="630555" algn="l"/>
              </a:tabLst>
            </a:pPr>
            <a:r>
              <a:rPr lang="en-US" sz="1600" dirty="0"/>
              <a:t>The student has to be in the middle of the picture with a clear and visible shot of their face and hands in focus.</a:t>
            </a:r>
            <a:endParaRPr lang="hu-HU" sz="1600" dirty="0"/>
          </a:p>
          <a:p>
            <a:pPr marL="742950" lvl="1" indent="-285750" algn="just">
              <a:buClr>
                <a:srgbClr val="000000"/>
              </a:buClr>
              <a:buFont typeface="Arial" panose="020B0604020202020204" pitchFamily="34" charset="0"/>
              <a:buChar char="·"/>
              <a:tabLst>
                <a:tab pos="630555" algn="l"/>
              </a:tabLst>
            </a:pPr>
            <a:r>
              <a:rPr lang="en-US" sz="1600" dirty="0"/>
              <a:t>Avoid backlight (the main source of light is preferably behind the camera, in front of the student).</a:t>
            </a:r>
            <a:endParaRPr lang="hu-HU" sz="1600" dirty="0"/>
          </a:p>
          <a:p>
            <a:pPr marL="742950" lvl="1" indent="-285750" algn="just">
              <a:buClr>
                <a:srgbClr val="000000"/>
              </a:buClr>
              <a:buFont typeface="Arial" panose="020B0604020202020204" pitchFamily="34" charset="0"/>
              <a:buChar char="·"/>
              <a:tabLst>
                <a:tab pos="630555" algn="l"/>
              </a:tabLst>
            </a:pPr>
            <a:endParaRPr lang="hu-HU" sz="1600" dirty="0"/>
          </a:p>
          <a:p>
            <a:pPr marL="342900" lvl="0" indent="-342900" algn="just">
              <a:buClr>
                <a:srgbClr val="000000"/>
              </a:buClr>
              <a:buFont typeface="+mj-lt"/>
              <a:buAutoNum type="arabicPeriod"/>
            </a:pPr>
            <a:r>
              <a:rPr lang="en-US" sz="1600" dirty="0"/>
              <a:t>The sound quality of the recording has to be good enough so that instrument is clear, easily separated from outside and technical noises during the entirety of the performance.</a:t>
            </a:r>
            <a:endParaRPr lang="hu-HU" sz="1600" dirty="0"/>
          </a:p>
          <a:p>
            <a:pPr marL="342900" lvl="0" indent="-342900" algn="just">
              <a:buClr>
                <a:srgbClr val="000000"/>
              </a:buClr>
              <a:buFont typeface="+mj-lt"/>
              <a:buAutoNum type="arabicPeriod"/>
            </a:pPr>
            <a:endParaRPr lang="hu-HU" sz="1600" dirty="0"/>
          </a:p>
          <a:p>
            <a:pPr marL="342900" lvl="0" indent="-342900" algn="just">
              <a:buClr>
                <a:srgbClr val="000000"/>
              </a:buClr>
              <a:buFont typeface="+mj-lt"/>
              <a:buAutoNum type="arabicPeriod"/>
            </a:pPr>
            <a:r>
              <a:rPr lang="en-US" sz="1600" dirty="0"/>
              <a:t>File-format: mp4.</a:t>
            </a:r>
            <a:endParaRPr lang="hu-HU" sz="1600" dirty="0"/>
          </a:p>
          <a:p>
            <a:pPr marL="342900" indent="-342900" algn="ctr">
              <a:buFont typeface="+mj-lt"/>
              <a:buAutoNum type="arabicPeriod"/>
            </a:pPr>
            <a:endParaRPr lang="hu-HU" dirty="0"/>
          </a:p>
          <a:p>
            <a:pPr algn="ctr"/>
            <a:endParaRPr lang="hu-HU" sz="1600" dirty="0">
              <a:solidFill>
                <a:srgbClr val="FF0000"/>
              </a:solidFill>
            </a:endParaRPr>
          </a:p>
          <a:p>
            <a:pPr algn="ctr"/>
            <a:endParaRPr lang="hu-HU" sz="1600" dirty="0">
              <a:solidFill>
                <a:srgbClr val="FF0000"/>
              </a:solidFill>
            </a:endParaRPr>
          </a:p>
          <a:p>
            <a:pPr algn="ctr"/>
            <a:endParaRPr lang="hu-HU" sz="1600" dirty="0">
              <a:solidFill>
                <a:srgbClr val="FF0000"/>
              </a:solidFill>
            </a:endParaRPr>
          </a:p>
          <a:p>
            <a:pPr algn="ctr"/>
            <a:endParaRPr lang="hu-HU" sz="1600" dirty="0">
              <a:solidFill>
                <a:srgbClr val="FF0000"/>
              </a:solidFill>
            </a:endParaRPr>
          </a:p>
        </p:txBody>
      </p:sp>
    </p:spTree>
    <p:extLst>
      <p:ext uri="{BB962C8B-B14F-4D97-AF65-F5344CB8AC3E}">
        <p14:creationId xmlns:p14="http://schemas.microsoft.com/office/powerpoint/2010/main" val="2429565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zövegdoboz 8">
            <a:extLst>
              <a:ext uri="{FF2B5EF4-FFF2-40B4-BE49-F238E27FC236}">
                <a16:creationId xmlns:a16="http://schemas.microsoft.com/office/drawing/2014/main" id="{BB96A87D-7D5B-48BE-A3F6-BF62004FB860}"/>
              </a:ext>
            </a:extLst>
          </p:cNvPr>
          <p:cNvSpPr txBox="1"/>
          <p:nvPr/>
        </p:nvSpPr>
        <p:spPr>
          <a:xfrm>
            <a:off x="1070919" y="360194"/>
            <a:ext cx="10736768" cy="6771084"/>
          </a:xfrm>
          <a:prstGeom prst="rect">
            <a:avLst/>
          </a:prstGeom>
          <a:noFill/>
        </p:spPr>
        <p:txBody>
          <a:bodyPr wrap="square" rtlCol="0">
            <a:spAutoFit/>
          </a:bodyPr>
          <a:lstStyle/>
          <a:p>
            <a:pPr algn="ctr"/>
            <a:r>
              <a:rPr lang="hu-HU" sz="1600" dirty="0" err="1">
                <a:solidFill>
                  <a:srgbClr val="FF0000"/>
                </a:solidFill>
              </a:rPr>
              <a:t>Length</a:t>
            </a:r>
            <a:r>
              <a:rPr lang="hu-HU" sz="1600" dirty="0">
                <a:solidFill>
                  <a:srgbClr val="FF0000"/>
                </a:solidFill>
              </a:rPr>
              <a:t> of </a:t>
            </a:r>
            <a:r>
              <a:rPr lang="hu-HU" sz="1600" dirty="0" err="1">
                <a:solidFill>
                  <a:srgbClr val="FF0000"/>
                </a:solidFill>
              </a:rPr>
              <a:t>recordings</a:t>
            </a:r>
            <a:r>
              <a:rPr lang="hu-HU" sz="1600" dirty="0">
                <a:solidFill>
                  <a:srgbClr val="FF0000"/>
                </a:solidFill>
              </a:rPr>
              <a:t> and </a:t>
            </a:r>
            <a:r>
              <a:rPr lang="hu-HU" sz="1600" dirty="0" err="1">
                <a:solidFill>
                  <a:srgbClr val="FF0000"/>
                </a:solidFill>
              </a:rPr>
              <a:t>uploading</a:t>
            </a:r>
            <a:endParaRPr lang="en-GB" sz="1600" dirty="0">
              <a:solidFill>
                <a:srgbClr val="FF0000"/>
              </a:solidFill>
            </a:endParaRPr>
          </a:p>
          <a:p>
            <a:pPr algn="ctr"/>
            <a:endParaRPr lang="en-GB" sz="1600" dirty="0">
              <a:solidFill>
                <a:srgbClr val="FF0000"/>
              </a:solidFill>
            </a:endParaRPr>
          </a:p>
          <a:p>
            <a:pPr algn="ctr"/>
            <a:endParaRPr lang="en-GB" sz="1600" dirty="0">
              <a:solidFill>
                <a:srgbClr val="FF0000"/>
              </a:solidFill>
            </a:endParaRPr>
          </a:p>
          <a:p>
            <a:pPr algn="just"/>
            <a:r>
              <a:rPr lang="en-GB" sz="1600" dirty="0"/>
              <a:t>Length of video recording for BA students: 30 minutes</a:t>
            </a:r>
            <a:endParaRPr lang="hu-HU" sz="1600" dirty="0"/>
          </a:p>
          <a:p>
            <a:pPr algn="just"/>
            <a:r>
              <a:rPr lang="en-GB" sz="1600" dirty="0"/>
              <a:t>Length of video recording for MA students: 45 minutes at minimum, 60 minutes at maximum</a:t>
            </a:r>
            <a:endParaRPr lang="hu-HU" sz="1600" dirty="0"/>
          </a:p>
          <a:p>
            <a:pPr algn="just">
              <a:spcAft>
                <a:spcPts val="600"/>
              </a:spcAft>
            </a:pPr>
            <a:r>
              <a:rPr lang="en-GB" sz="1600" dirty="0"/>
              <a:t> </a:t>
            </a:r>
            <a:endParaRPr lang="hu-HU" sz="1600" dirty="0"/>
          </a:p>
          <a:p>
            <a:pPr algn="just"/>
            <a:r>
              <a:rPr lang="en-GB" sz="1600" dirty="0"/>
              <a:t>The video recording should be uploaded to Office 365 OneDrive and shared with the Academy. Technical information for using Office 365 OneDrive is available in</a:t>
            </a:r>
            <a:r>
              <a:rPr lang="en-GB" sz="1800" dirty="0">
                <a:solidFill>
                  <a:srgbClr val="000000"/>
                </a:solidFill>
                <a:effectLst/>
                <a:uFill>
                  <a:solidFill>
                    <a:srgbClr val="000000"/>
                  </a:solidFill>
                </a:uFill>
                <a:latin typeface="Cambria" panose="02040503050406030204" pitchFamily="18" charset="0"/>
                <a:ea typeface="Times New Roman" panose="02020603050405020304" pitchFamily="18" charset="0"/>
              </a:rPr>
              <a:t> </a:t>
            </a:r>
            <a:r>
              <a:rPr lang="en-GB" sz="1800" u="sng" dirty="0">
                <a:solidFill>
                  <a:srgbClr val="000000"/>
                </a:solidFill>
                <a:effectLst/>
                <a:uFill>
                  <a:solidFill>
                    <a:srgbClr val="000000"/>
                  </a:solidFill>
                </a:uFill>
                <a:latin typeface="Cambria" panose="02040503050406030204" pitchFamily="18" charset="0"/>
                <a:ea typeface="Times New Roman" panose="02020603050405020304" pitchFamily="18" charset="0"/>
                <a:hlinkClick r:id="rId3"/>
              </a:rPr>
              <a:t>this guide</a:t>
            </a:r>
            <a:r>
              <a:rPr lang="en-GB" sz="1800" dirty="0">
                <a:solidFill>
                  <a:srgbClr val="000000"/>
                </a:solidFill>
                <a:effectLst/>
                <a:uFill>
                  <a:solidFill>
                    <a:srgbClr val="000000"/>
                  </a:solidFill>
                </a:uFill>
                <a:latin typeface="Cambria" panose="02040503050406030204" pitchFamily="18" charset="0"/>
                <a:ea typeface="Times New Roman" panose="02020603050405020304" pitchFamily="18" charset="0"/>
              </a:rPr>
              <a:t>. </a:t>
            </a:r>
            <a:r>
              <a:rPr lang="en-GB" sz="1600" dirty="0"/>
              <a:t>The submitted performance video has to be recorded in a way that the student uploading the video and the performance itself is possible to authenticate. Only those recordings will be considered eligible and possible to assess which meet the technical requirements, which can be found in the guide and section I. above.</a:t>
            </a:r>
            <a:endParaRPr lang="hu-HU" sz="1600" dirty="0"/>
          </a:p>
          <a:p>
            <a:pPr algn="just"/>
            <a:r>
              <a:rPr lang="en-GB" sz="1600" dirty="0"/>
              <a:t> </a:t>
            </a:r>
            <a:endParaRPr lang="hu-HU" sz="1600" dirty="0"/>
          </a:p>
          <a:p>
            <a:pPr algn="just">
              <a:spcAft>
                <a:spcPts val="600"/>
              </a:spcAft>
            </a:pPr>
            <a:r>
              <a:rPr lang="en-GB" sz="1600" dirty="0"/>
              <a:t>We ask you to check the shared video before submitting it. The shared video should be available at least until 5 June 2021. The video should not be modified after it has been uploaded and shared.</a:t>
            </a:r>
            <a:endParaRPr lang="hu-HU" sz="1600" dirty="0"/>
          </a:p>
          <a:p>
            <a:pPr algn="just"/>
            <a:r>
              <a:rPr lang="en-GB" sz="1600" dirty="0"/>
              <a:t> </a:t>
            </a:r>
            <a:endParaRPr lang="hu-HU" sz="1600" dirty="0"/>
          </a:p>
          <a:p>
            <a:pPr algn="just"/>
            <a:r>
              <a:rPr lang="en-GB" sz="1600" dirty="0"/>
              <a:t>The Academy has the right to verify the above-mentioned details. The technical quality of the video recording does not affect assessment.</a:t>
            </a:r>
            <a:endParaRPr lang="hu-HU" sz="1600" dirty="0"/>
          </a:p>
          <a:p>
            <a:endParaRPr lang="hu-HU" dirty="0"/>
          </a:p>
          <a:p>
            <a:r>
              <a:rPr lang="en-GB" sz="1600" dirty="0"/>
              <a:t>We are kindly asking our students to act in accordance with the current epidemic related guidelines and preventative measures during the preparation of the video recording. This is everyone’s personal responsibility.</a:t>
            </a:r>
            <a:endParaRPr lang="hu-HU" sz="1600" dirty="0"/>
          </a:p>
          <a:p>
            <a:endParaRPr lang="hu-HU" dirty="0"/>
          </a:p>
          <a:p>
            <a:pPr marL="342900" indent="-342900" algn="ctr">
              <a:buFont typeface="+mj-lt"/>
              <a:buAutoNum type="arabicPeriod"/>
            </a:pPr>
            <a:endParaRPr lang="hu-HU" dirty="0"/>
          </a:p>
          <a:p>
            <a:pPr algn="ctr"/>
            <a:endParaRPr lang="hu-HU" sz="1600" dirty="0">
              <a:solidFill>
                <a:srgbClr val="FF0000"/>
              </a:solidFill>
            </a:endParaRPr>
          </a:p>
          <a:p>
            <a:pPr algn="ctr"/>
            <a:endParaRPr lang="hu-HU" sz="1600" dirty="0">
              <a:solidFill>
                <a:srgbClr val="FF0000"/>
              </a:solidFill>
            </a:endParaRPr>
          </a:p>
          <a:p>
            <a:pPr algn="ctr"/>
            <a:endParaRPr lang="hu-HU" sz="1600" dirty="0">
              <a:solidFill>
                <a:srgbClr val="FF0000"/>
              </a:solidFill>
            </a:endParaRPr>
          </a:p>
          <a:p>
            <a:pPr algn="ctr"/>
            <a:endParaRPr lang="hu-HU" sz="1600" dirty="0">
              <a:solidFill>
                <a:srgbClr val="FF0000"/>
              </a:solidFill>
            </a:endParaRPr>
          </a:p>
        </p:txBody>
      </p:sp>
    </p:spTree>
    <p:extLst>
      <p:ext uri="{BB962C8B-B14F-4D97-AF65-F5344CB8AC3E}">
        <p14:creationId xmlns:p14="http://schemas.microsoft.com/office/powerpoint/2010/main" val="1717973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zövegdoboz 8">
            <a:extLst>
              <a:ext uri="{FF2B5EF4-FFF2-40B4-BE49-F238E27FC236}">
                <a16:creationId xmlns:a16="http://schemas.microsoft.com/office/drawing/2014/main" id="{BB96A87D-7D5B-48BE-A3F6-BF62004FB860}"/>
              </a:ext>
            </a:extLst>
          </p:cNvPr>
          <p:cNvSpPr txBox="1"/>
          <p:nvPr/>
        </p:nvSpPr>
        <p:spPr>
          <a:xfrm>
            <a:off x="1131807" y="402336"/>
            <a:ext cx="9928385" cy="2862322"/>
          </a:xfrm>
          <a:prstGeom prst="rect">
            <a:avLst/>
          </a:prstGeom>
          <a:noFill/>
        </p:spPr>
        <p:txBody>
          <a:bodyPr wrap="square" rtlCol="0">
            <a:spAutoFit/>
          </a:bodyPr>
          <a:lstStyle/>
          <a:p>
            <a:pPr algn="ctr"/>
            <a:r>
              <a:rPr lang="hu-HU" sz="1600" dirty="0" err="1">
                <a:solidFill>
                  <a:srgbClr val="FF0000"/>
                </a:solidFill>
              </a:rPr>
              <a:t>Deadlines</a:t>
            </a:r>
            <a:endParaRPr lang="en-GB" sz="1600" dirty="0">
              <a:solidFill>
                <a:srgbClr val="FF0000"/>
              </a:solidFill>
            </a:endParaRPr>
          </a:p>
          <a:p>
            <a:pPr algn="ctr"/>
            <a:endParaRPr lang="en-GB" sz="1600" dirty="0">
              <a:solidFill>
                <a:srgbClr val="FF0000"/>
              </a:solidFill>
            </a:endParaRPr>
          </a:p>
          <a:p>
            <a:pPr algn="ctr"/>
            <a:endParaRPr lang="en-GB" sz="1600" dirty="0">
              <a:solidFill>
                <a:srgbClr val="FF0000"/>
              </a:solidFill>
            </a:endParaRPr>
          </a:p>
          <a:p>
            <a:r>
              <a:rPr lang="en-US" sz="1600" dirty="0"/>
              <a:t>Uploading the video recordings for both BA and MA students will be possible during the following period: </a:t>
            </a:r>
            <a:r>
              <a:rPr lang="en-US" sz="1600" b="1" dirty="0"/>
              <a:t>from 5 May 2021, 00.00, until 25 May 2021, 24.00.</a:t>
            </a:r>
            <a:endParaRPr lang="hu-HU" sz="1600" b="1" dirty="0"/>
          </a:p>
          <a:p>
            <a:endParaRPr lang="hu-HU" dirty="0"/>
          </a:p>
          <a:p>
            <a:pPr marL="342900" indent="-342900" algn="ctr">
              <a:buFont typeface="+mj-lt"/>
              <a:buAutoNum type="arabicPeriod"/>
            </a:pPr>
            <a:endParaRPr lang="hu-HU" dirty="0"/>
          </a:p>
          <a:p>
            <a:pPr algn="ctr"/>
            <a:endParaRPr lang="hu-HU" sz="1600" dirty="0">
              <a:solidFill>
                <a:srgbClr val="FF0000"/>
              </a:solidFill>
            </a:endParaRPr>
          </a:p>
          <a:p>
            <a:pPr algn="ctr"/>
            <a:endParaRPr lang="hu-HU" sz="1600" dirty="0">
              <a:solidFill>
                <a:srgbClr val="FF0000"/>
              </a:solidFill>
            </a:endParaRPr>
          </a:p>
          <a:p>
            <a:pPr algn="ctr"/>
            <a:endParaRPr lang="hu-HU" sz="1600" dirty="0">
              <a:solidFill>
                <a:srgbClr val="FF0000"/>
              </a:solidFill>
            </a:endParaRPr>
          </a:p>
          <a:p>
            <a:pPr algn="ctr"/>
            <a:endParaRPr lang="hu-HU" sz="1600" dirty="0">
              <a:solidFill>
                <a:srgbClr val="FF0000"/>
              </a:solidFill>
            </a:endParaRPr>
          </a:p>
        </p:txBody>
      </p:sp>
    </p:spTree>
    <p:extLst>
      <p:ext uri="{BB962C8B-B14F-4D97-AF65-F5344CB8AC3E}">
        <p14:creationId xmlns:p14="http://schemas.microsoft.com/office/powerpoint/2010/main" val="3269631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Kép 1"/>
          <p:cNvPicPr>
            <a:picLocks noChangeAspect="1"/>
          </p:cNvPicPr>
          <p:nvPr/>
        </p:nvPicPr>
        <p:blipFill>
          <a:blip r:embed="rId3"/>
          <a:stretch>
            <a:fillRect/>
          </a:stretch>
        </p:blipFill>
        <p:spPr>
          <a:xfrm>
            <a:off x="2178808" y="2330573"/>
            <a:ext cx="7168849" cy="4167233"/>
          </a:xfrm>
          <a:prstGeom prst="rect">
            <a:avLst/>
          </a:prstGeom>
        </p:spPr>
      </p:pic>
      <p:sp>
        <p:nvSpPr>
          <p:cNvPr id="7" name="Szövegdoboz 6"/>
          <p:cNvSpPr txBox="1"/>
          <p:nvPr/>
        </p:nvSpPr>
        <p:spPr>
          <a:xfrm>
            <a:off x="1070919" y="360194"/>
            <a:ext cx="9384631" cy="1077218"/>
          </a:xfrm>
          <a:prstGeom prst="rect">
            <a:avLst/>
          </a:prstGeom>
          <a:noFill/>
        </p:spPr>
        <p:txBody>
          <a:bodyPr wrap="square" rtlCol="0">
            <a:spAutoFit/>
          </a:bodyPr>
          <a:lstStyle/>
          <a:p>
            <a:pPr algn="ctr"/>
            <a:r>
              <a:rPr lang="en-GB" sz="1600" dirty="0">
                <a:solidFill>
                  <a:srgbClr val="FF0000"/>
                </a:solidFill>
              </a:rPr>
              <a:t>Log in at </a:t>
            </a:r>
            <a:r>
              <a:rPr lang="en-GB" sz="1600" dirty="0">
                <a:solidFill>
                  <a:srgbClr val="FF0000"/>
                </a:solidFill>
                <a:hlinkClick r:id="rId4"/>
              </a:rPr>
              <a:t>www.office.com</a:t>
            </a:r>
            <a:r>
              <a:rPr lang="en-GB" sz="1600" dirty="0">
                <a:solidFill>
                  <a:srgbClr val="FF0000"/>
                </a:solidFill>
              </a:rPr>
              <a:t> with the given e-mail address and password</a:t>
            </a:r>
            <a:r>
              <a:rPr lang="hu-HU" sz="1600" dirty="0">
                <a:solidFill>
                  <a:srgbClr val="FF0000"/>
                </a:solidFill>
              </a:rPr>
              <a:t>! (</a:t>
            </a:r>
            <a:r>
              <a:rPr lang="en-GB" sz="1600" dirty="0">
                <a:solidFill>
                  <a:srgbClr val="FF0000"/>
                </a:solidFill>
              </a:rPr>
              <a:t>check the e-mail from</a:t>
            </a:r>
            <a:r>
              <a:rPr lang="hu-HU" sz="1600" dirty="0">
                <a:solidFill>
                  <a:srgbClr val="FF0000"/>
                </a:solidFill>
              </a:rPr>
              <a:t> </a:t>
            </a:r>
            <a:r>
              <a:rPr lang="en-GB" sz="1600" dirty="0">
                <a:solidFill>
                  <a:srgbClr val="FF0000"/>
                </a:solidFill>
              </a:rPr>
              <a:t>9 April</a:t>
            </a:r>
            <a:r>
              <a:rPr lang="hu-HU" sz="1600" dirty="0">
                <a:solidFill>
                  <a:srgbClr val="FF0000"/>
                </a:solidFill>
              </a:rPr>
              <a:t>, or 7 </a:t>
            </a:r>
            <a:r>
              <a:rPr lang="hu-HU" sz="1600" dirty="0" err="1">
                <a:solidFill>
                  <a:srgbClr val="FF0000"/>
                </a:solidFill>
              </a:rPr>
              <a:t>September</a:t>
            </a:r>
            <a:r>
              <a:rPr lang="en-GB" sz="1600" dirty="0">
                <a:solidFill>
                  <a:srgbClr val="FF0000"/>
                </a:solidFill>
              </a:rPr>
              <a:t> about login information for Office 365</a:t>
            </a:r>
            <a:r>
              <a:rPr lang="hu-HU" sz="1600" dirty="0">
                <a:solidFill>
                  <a:srgbClr val="FF0000"/>
                </a:solidFill>
              </a:rPr>
              <a:t>)</a:t>
            </a:r>
          </a:p>
          <a:p>
            <a:pPr algn="ctr"/>
            <a:r>
              <a:rPr lang="hu-HU" sz="1600" dirty="0" err="1">
                <a:solidFill>
                  <a:srgbClr val="FF0000"/>
                </a:solidFill>
              </a:rPr>
              <a:t>Username</a:t>
            </a:r>
            <a:r>
              <a:rPr lang="hu-HU" sz="1600" dirty="0">
                <a:solidFill>
                  <a:srgbClr val="FF0000"/>
                </a:solidFill>
              </a:rPr>
              <a:t>: &lt;</a:t>
            </a:r>
            <a:r>
              <a:rPr lang="hu-HU" sz="1600" dirty="0" err="1">
                <a:solidFill>
                  <a:srgbClr val="FF0000"/>
                </a:solidFill>
              </a:rPr>
              <a:t>neptuncode</a:t>
            </a:r>
            <a:r>
              <a:rPr lang="hu-HU" sz="1600" dirty="0">
                <a:solidFill>
                  <a:srgbClr val="FF0000"/>
                </a:solidFill>
              </a:rPr>
              <a:t>&gt;@student.lfze.hu</a:t>
            </a:r>
          </a:p>
          <a:p>
            <a:pPr algn="ctr"/>
            <a:r>
              <a:rPr lang="hu-HU" sz="1600" dirty="0">
                <a:solidFill>
                  <a:srgbClr val="FF0000"/>
                </a:solidFill>
              </a:rPr>
              <a:t>If </a:t>
            </a:r>
            <a:r>
              <a:rPr lang="hu-HU" sz="1600" dirty="0" err="1">
                <a:solidFill>
                  <a:srgbClr val="FF0000"/>
                </a:solidFill>
              </a:rPr>
              <a:t>you</a:t>
            </a:r>
            <a:r>
              <a:rPr lang="hu-HU" sz="1600" dirty="0">
                <a:solidFill>
                  <a:srgbClr val="FF0000"/>
                </a:solidFill>
              </a:rPr>
              <a:t> </a:t>
            </a:r>
            <a:r>
              <a:rPr lang="hu-HU" sz="1600" dirty="0" err="1">
                <a:solidFill>
                  <a:srgbClr val="FF0000"/>
                </a:solidFill>
              </a:rPr>
              <a:t>forgot</a:t>
            </a:r>
            <a:r>
              <a:rPr lang="hu-HU" sz="1600" dirty="0">
                <a:solidFill>
                  <a:srgbClr val="FF0000"/>
                </a:solidFill>
              </a:rPr>
              <a:t> </a:t>
            </a:r>
            <a:r>
              <a:rPr lang="hu-HU" sz="1600" dirty="0" err="1">
                <a:solidFill>
                  <a:srgbClr val="FF0000"/>
                </a:solidFill>
              </a:rPr>
              <a:t>your</a:t>
            </a:r>
            <a:r>
              <a:rPr lang="hu-HU" sz="1600" dirty="0">
                <a:solidFill>
                  <a:srgbClr val="FF0000"/>
                </a:solidFill>
              </a:rPr>
              <a:t> </a:t>
            </a:r>
            <a:r>
              <a:rPr lang="hu-HU" sz="1600" dirty="0" err="1">
                <a:solidFill>
                  <a:srgbClr val="FF0000"/>
                </a:solidFill>
              </a:rPr>
              <a:t>password</a:t>
            </a:r>
            <a:r>
              <a:rPr lang="hu-HU" sz="1600" dirty="0">
                <a:solidFill>
                  <a:srgbClr val="FF0000"/>
                </a:solidFill>
              </a:rPr>
              <a:t>, </a:t>
            </a:r>
            <a:r>
              <a:rPr lang="hu-HU" sz="1600" dirty="0" err="1">
                <a:solidFill>
                  <a:srgbClr val="FF0000"/>
                </a:solidFill>
              </a:rPr>
              <a:t>send</a:t>
            </a:r>
            <a:r>
              <a:rPr lang="hu-HU" sz="1600" dirty="0">
                <a:solidFill>
                  <a:srgbClr val="FF0000"/>
                </a:solidFill>
              </a:rPr>
              <a:t> an e-mail </a:t>
            </a:r>
            <a:r>
              <a:rPr lang="hu-HU" sz="1600" dirty="0" err="1">
                <a:solidFill>
                  <a:srgbClr val="FF0000"/>
                </a:solidFill>
              </a:rPr>
              <a:t>to</a:t>
            </a:r>
            <a:r>
              <a:rPr lang="hu-HU" sz="1600" dirty="0">
                <a:solidFill>
                  <a:srgbClr val="FF0000"/>
                </a:solidFill>
              </a:rPr>
              <a:t> </a:t>
            </a:r>
            <a:r>
              <a:rPr lang="hu-HU" sz="1600" dirty="0">
                <a:solidFill>
                  <a:srgbClr val="FF0000"/>
                </a:solidFill>
                <a:hlinkClick r:id="rId5"/>
              </a:rPr>
              <a:t>itsupport.vizsga@zeneakademia.hu</a:t>
            </a:r>
            <a:r>
              <a:rPr lang="hu-HU" sz="1600" dirty="0">
                <a:solidFill>
                  <a:srgbClr val="FF0000"/>
                </a:solidFill>
              </a:rPr>
              <a:t> .</a:t>
            </a:r>
          </a:p>
        </p:txBody>
      </p:sp>
      <p:sp>
        <p:nvSpPr>
          <p:cNvPr id="8" name="Ellipszis 7"/>
          <p:cNvSpPr/>
          <p:nvPr/>
        </p:nvSpPr>
        <p:spPr>
          <a:xfrm>
            <a:off x="3563939" y="2618899"/>
            <a:ext cx="700217" cy="65078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dirty="0"/>
          </a:p>
        </p:txBody>
      </p:sp>
      <p:cxnSp>
        <p:nvCxnSpPr>
          <p:cNvPr id="10" name="Egyenes összekötő nyíllal 9"/>
          <p:cNvCxnSpPr/>
          <p:nvPr/>
        </p:nvCxnSpPr>
        <p:spPr>
          <a:xfrm flipH="1">
            <a:off x="4139514" y="2295764"/>
            <a:ext cx="403654" cy="32313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1" name="Szövegdoboz 10"/>
          <p:cNvSpPr txBox="1"/>
          <p:nvPr/>
        </p:nvSpPr>
        <p:spPr>
          <a:xfrm>
            <a:off x="1070916" y="1725738"/>
            <a:ext cx="9384631" cy="338554"/>
          </a:xfrm>
          <a:prstGeom prst="rect">
            <a:avLst/>
          </a:prstGeom>
          <a:noFill/>
        </p:spPr>
        <p:txBody>
          <a:bodyPr wrap="square" rtlCol="0">
            <a:spAutoFit/>
          </a:bodyPr>
          <a:lstStyle/>
          <a:p>
            <a:pPr algn="ctr"/>
            <a:r>
              <a:rPr lang="en-GB" sz="1600" dirty="0">
                <a:solidFill>
                  <a:srgbClr val="FF0000"/>
                </a:solidFill>
              </a:rPr>
              <a:t>Click on the </a:t>
            </a:r>
            <a:r>
              <a:rPr lang="en-GB" sz="1600" dirty="0" err="1">
                <a:solidFill>
                  <a:srgbClr val="FF0000"/>
                </a:solidFill>
              </a:rPr>
              <a:t>OneDrive</a:t>
            </a:r>
            <a:r>
              <a:rPr lang="en-GB" sz="1600" dirty="0">
                <a:solidFill>
                  <a:srgbClr val="FF0000"/>
                </a:solidFill>
              </a:rPr>
              <a:t> button after logging in.</a:t>
            </a:r>
          </a:p>
        </p:txBody>
      </p:sp>
    </p:spTree>
    <p:extLst>
      <p:ext uri="{BB962C8B-B14F-4D97-AF65-F5344CB8AC3E}">
        <p14:creationId xmlns:p14="http://schemas.microsoft.com/office/powerpoint/2010/main" val="257146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Kép 6">
            <a:extLst>
              <a:ext uri="{FF2B5EF4-FFF2-40B4-BE49-F238E27FC236}">
                <a16:creationId xmlns:a16="http://schemas.microsoft.com/office/drawing/2014/main" id="{2BD9A9C3-CA6B-4217-B600-EC0A585493C9}"/>
              </a:ext>
            </a:extLst>
          </p:cNvPr>
          <p:cNvPicPr>
            <a:picLocks noChangeAspect="1"/>
          </p:cNvPicPr>
          <p:nvPr/>
        </p:nvPicPr>
        <p:blipFill>
          <a:blip r:embed="rId3"/>
          <a:stretch>
            <a:fillRect/>
          </a:stretch>
        </p:blipFill>
        <p:spPr>
          <a:xfrm>
            <a:off x="1270318" y="1797121"/>
            <a:ext cx="9651364" cy="3865491"/>
          </a:xfrm>
          <a:prstGeom prst="rect">
            <a:avLst/>
          </a:prstGeom>
        </p:spPr>
      </p:pic>
      <p:sp>
        <p:nvSpPr>
          <p:cNvPr id="5" name="Szövegdoboz 4"/>
          <p:cNvSpPr txBox="1"/>
          <p:nvPr/>
        </p:nvSpPr>
        <p:spPr>
          <a:xfrm>
            <a:off x="1304830" y="625273"/>
            <a:ext cx="9742111" cy="338554"/>
          </a:xfrm>
          <a:prstGeom prst="rect">
            <a:avLst/>
          </a:prstGeom>
          <a:noFill/>
        </p:spPr>
        <p:txBody>
          <a:bodyPr wrap="square" rtlCol="0">
            <a:spAutoFit/>
          </a:bodyPr>
          <a:lstStyle/>
          <a:p>
            <a:pPr algn="ctr"/>
            <a:r>
              <a:rPr lang="en-GB" sz="1600" dirty="0">
                <a:solidFill>
                  <a:srgbClr val="FF0000"/>
                </a:solidFill>
              </a:rPr>
              <a:t>Create a folder to store your shared documents in.</a:t>
            </a:r>
          </a:p>
        </p:txBody>
      </p:sp>
      <p:sp>
        <p:nvSpPr>
          <p:cNvPr id="6" name="Szövegdoboz 5"/>
          <p:cNvSpPr txBox="1"/>
          <p:nvPr/>
        </p:nvSpPr>
        <p:spPr>
          <a:xfrm>
            <a:off x="1304829" y="1325689"/>
            <a:ext cx="9384631" cy="338554"/>
          </a:xfrm>
          <a:prstGeom prst="rect">
            <a:avLst/>
          </a:prstGeom>
          <a:noFill/>
        </p:spPr>
        <p:txBody>
          <a:bodyPr wrap="square" rtlCol="0">
            <a:spAutoFit/>
          </a:bodyPr>
          <a:lstStyle/>
          <a:p>
            <a:pPr algn="ctr"/>
            <a:r>
              <a:rPr lang="en-GB" sz="1600" dirty="0">
                <a:solidFill>
                  <a:srgbClr val="FF0000"/>
                </a:solidFill>
              </a:rPr>
              <a:t>Click on „New” &gt; „Folder” to create the folder.</a:t>
            </a:r>
          </a:p>
        </p:txBody>
      </p:sp>
      <p:cxnSp>
        <p:nvCxnSpPr>
          <p:cNvPr id="8" name="Egyenes összekötő nyíllal 7"/>
          <p:cNvCxnSpPr/>
          <p:nvPr/>
        </p:nvCxnSpPr>
        <p:spPr>
          <a:xfrm>
            <a:off x="2940192" y="1694082"/>
            <a:ext cx="477795" cy="55193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9" name="Ellipszis 8"/>
          <p:cNvSpPr/>
          <p:nvPr/>
        </p:nvSpPr>
        <p:spPr>
          <a:xfrm>
            <a:off x="3262184" y="2545492"/>
            <a:ext cx="642551" cy="23889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cxnSp>
        <p:nvCxnSpPr>
          <p:cNvPr id="11" name="Egyenes összekötő nyíllal 10"/>
          <p:cNvCxnSpPr/>
          <p:nvPr/>
        </p:nvCxnSpPr>
        <p:spPr>
          <a:xfrm flipH="1">
            <a:off x="3970639" y="2660822"/>
            <a:ext cx="774356"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 name="Lekerekített téglalap 1"/>
          <p:cNvSpPr/>
          <p:nvPr/>
        </p:nvSpPr>
        <p:spPr>
          <a:xfrm>
            <a:off x="1384473" y="2666731"/>
            <a:ext cx="881778" cy="1235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u-HU"/>
          </a:p>
        </p:txBody>
      </p:sp>
      <p:sp>
        <p:nvSpPr>
          <p:cNvPr id="10" name="Lekerekített téglalap 9"/>
          <p:cNvSpPr/>
          <p:nvPr/>
        </p:nvSpPr>
        <p:spPr>
          <a:xfrm>
            <a:off x="1304830" y="4399004"/>
            <a:ext cx="1635361" cy="1263608"/>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u-HU"/>
          </a:p>
        </p:txBody>
      </p:sp>
    </p:spTree>
    <p:extLst>
      <p:ext uri="{BB962C8B-B14F-4D97-AF65-F5344CB8AC3E}">
        <p14:creationId xmlns:p14="http://schemas.microsoft.com/office/powerpoint/2010/main" val="1031644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Kép 1">
            <a:extLst>
              <a:ext uri="{FF2B5EF4-FFF2-40B4-BE49-F238E27FC236}">
                <a16:creationId xmlns:a16="http://schemas.microsoft.com/office/drawing/2014/main" id="{1EAABEBD-8275-404E-8472-0C9E0B7A9F1F}"/>
              </a:ext>
            </a:extLst>
          </p:cNvPr>
          <p:cNvPicPr>
            <a:picLocks noChangeAspect="1"/>
          </p:cNvPicPr>
          <p:nvPr/>
        </p:nvPicPr>
        <p:blipFill>
          <a:blip r:embed="rId3"/>
          <a:stretch>
            <a:fillRect/>
          </a:stretch>
        </p:blipFill>
        <p:spPr>
          <a:xfrm>
            <a:off x="4635069" y="2614612"/>
            <a:ext cx="2724150" cy="1628775"/>
          </a:xfrm>
          <a:prstGeom prst="rect">
            <a:avLst/>
          </a:prstGeom>
        </p:spPr>
      </p:pic>
      <p:sp>
        <p:nvSpPr>
          <p:cNvPr id="3" name="Szövegdoboz 2"/>
          <p:cNvSpPr txBox="1"/>
          <p:nvPr/>
        </p:nvSpPr>
        <p:spPr>
          <a:xfrm>
            <a:off x="1304829" y="1325689"/>
            <a:ext cx="9384631" cy="584775"/>
          </a:xfrm>
          <a:prstGeom prst="rect">
            <a:avLst/>
          </a:prstGeom>
          <a:noFill/>
        </p:spPr>
        <p:txBody>
          <a:bodyPr wrap="square" rtlCol="0">
            <a:spAutoFit/>
          </a:bodyPr>
          <a:lstStyle/>
          <a:p>
            <a:pPr algn="ctr"/>
            <a:r>
              <a:rPr lang="en-GB" sz="1600" dirty="0">
                <a:solidFill>
                  <a:srgbClr val="FF0000"/>
                </a:solidFill>
              </a:rPr>
              <a:t>Give the folder a name. The folder name should start with the student’s name</a:t>
            </a:r>
            <a:r>
              <a:rPr lang="hu-HU" sz="1600" dirty="0">
                <a:solidFill>
                  <a:srgbClr val="FF0000"/>
                </a:solidFill>
              </a:rPr>
              <a:t> (</a:t>
            </a:r>
            <a:r>
              <a:rPr lang="hu-HU" sz="1600" dirty="0" err="1">
                <a:solidFill>
                  <a:srgbClr val="FF0000"/>
                </a:solidFill>
              </a:rPr>
              <a:t>eg</a:t>
            </a:r>
            <a:r>
              <a:rPr lang="hu-HU" sz="1600" dirty="0">
                <a:solidFill>
                  <a:srgbClr val="FF0000"/>
                </a:solidFill>
              </a:rPr>
              <a:t>. </a:t>
            </a:r>
            <a:r>
              <a:rPr lang="hu-HU" sz="1600" dirty="0" err="1">
                <a:solidFill>
                  <a:srgbClr val="FF0000"/>
                </a:solidFill>
              </a:rPr>
              <a:t>Smith_John</a:t>
            </a:r>
            <a:r>
              <a:rPr lang="hu-HU" sz="1600" dirty="0">
                <a:solidFill>
                  <a:srgbClr val="FF0000"/>
                </a:solidFill>
              </a:rPr>
              <a:t>)</a:t>
            </a:r>
            <a:r>
              <a:rPr lang="en-GB" sz="1600" dirty="0">
                <a:solidFill>
                  <a:srgbClr val="FF0000"/>
                </a:solidFill>
              </a:rPr>
              <a:t>. After choosing the folder name, click on „Create”.</a:t>
            </a:r>
          </a:p>
        </p:txBody>
      </p:sp>
      <p:sp>
        <p:nvSpPr>
          <p:cNvPr id="7" name="Ellipszis 6"/>
          <p:cNvSpPr/>
          <p:nvPr/>
        </p:nvSpPr>
        <p:spPr>
          <a:xfrm>
            <a:off x="6061321" y="3592657"/>
            <a:ext cx="1239796" cy="49427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dirty="0"/>
          </a:p>
        </p:txBody>
      </p:sp>
      <p:sp>
        <p:nvSpPr>
          <p:cNvPr id="8" name="Téglalap 7">
            <a:extLst>
              <a:ext uri="{FF2B5EF4-FFF2-40B4-BE49-F238E27FC236}">
                <a16:creationId xmlns:a16="http://schemas.microsoft.com/office/drawing/2014/main" id="{87BEE6F1-FC97-4973-B597-4EEFFCE5AA2E}"/>
              </a:ext>
            </a:extLst>
          </p:cNvPr>
          <p:cNvSpPr/>
          <p:nvPr/>
        </p:nvSpPr>
        <p:spPr>
          <a:xfrm>
            <a:off x="5714773" y="3208788"/>
            <a:ext cx="1239796" cy="227409"/>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dirty="0"/>
          </a:p>
        </p:txBody>
      </p:sp>
    </p:spTree>
    <p:extLst>
      <p:ext uri="{BB962C8B-B14F-4D97-AF65-F5344CB8AC3E}">
        <p14:creationId xmlns:p14="http://schemas.microsoft.com/office/powerpoint/2010/main" val="1053272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2984EC85-CAF0-4B2A-AEE0-BE598DC32B21}"/>
              </a:ext>
            </a:extLst>
          </p:cNvPr>
          <p:cNvPicPr>
            <a:picLocks noChangeAspect="1"/>
          </p:cNvPicPr>
          <p:nvPr/>
        </p:nvPicPr>
        <p:blipFill>
          <a:blip r:embed="rId3"/>
          <a:stretch>
            <a:fillRect/>
          </a:stretch>
        </p:blipFill>
        <p:spPr>
          <a:xfrm>
            <a:off x="1619250" y="2637423"/>
            <a:ext cx="8953500" cy="2352675"/>
          </a:xfrm>
          <a:prstGeom prst="rect">
            <a:avLst/>
          </a:prstGeom>
        </p:spPr>
      </p:pic>
      <p:sp>
        <p:nvSpPr>
          <p:cNvPr id="6" name="Szövegdoboz 5"/>
          <p:cNvSpPr txBox="1"/>
          <p:nvPr/>
        </p:nvSpPr>
        <p:spPr>
          <a:xfrm>
            <a:off x="1304829" y="1325689"/>
            <a:ext cx="9384631" cy="338554"/>
          </a:xfrm>
          <a:prstGeom prst="rect">
            <a:avLst/>
          </a:prstGeom>
          <a:noFill/>
        </p:spPr>
        <p:txBody>
          <a:bodyPr wrap="square" rtlCol="0">
            <a:spAutoFit/>
          </a:bodyPr>
          <a:lstStyle/>
          <a:p>
            <a:pPr algn="ctr"/>
            <a:r>
              <a:rPr lang="en-GB" sz="1600" dirty="0">
                <a:solidFill>
                  <a:srgbClr val="FF0000"/>
                </a:solidFill>
              </a:rPr>
              <a:t>Click on the folder name to open the folder. Now you can upload the </a:t>
            </a:r>
            <a:r>
              <a:rPr lang="hu-HU" sz="1600" dirty="0" err="1">
                <a:solidFill>
                  <a:srgbClr val="FF0000"/>
                </a:solidFill>
              </a:rPr>
              <a:t>exam</a:t>
            </a:r>
            <a:r>
              <a:rPr lang="en-GB" sz="1600" dirty="0">
                <a:solidFill>
                  <a:srgbClr val="FF0000"/>
                </a:solidFill>
              </a:rPr>
              <a:t> recording in this folder.</a:t>
            </a:r>
          </a:p>
        </p:txBody>
      </p:sp>
      <p:cxnSp>
        <p:nvCxnSpPr>
          <p:cNvPr id="8" name="Egyenes összekötő nyíllal 7"/>
          <p:cNvCxnSpPr/>
          <p:nvPr/>
        </p:nvCxnSpPr>
        <p:spPr>
          <a:xfrm flipH="1">
            <a:off x="3970639" y="2842054"/>
            <a:ext cx="856734" cy="84026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7" name="Lekerekített téglalap 1">
            <a:extLst>
              <a:ext uri="{FF2B5EF4-FFF2-40B4-BE49-F238E27FC236}">
                <a16:creationId xmlns:a16="http://schemas.microsoft.com/office/drawing/2014/main" id="{1FBD0554-E66D-4BE7-AB2A-DCE0B089F852}"/>
              </a:ext>
            </a:extLst>
          </p:cNvPr>
          <p:cNvSpPr/>
          <p:nvPr/>
        </p:nvSpPr>
        <p:spPr>
          <a:xfrm>
            <a:off x="6937005" y="3813761"/>
            <a:ext cx="881778" cy="1235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u-HU"/>
          </a:p>
        </p:txBody>
      </p:sp>
      <p:sp>
        <p:nvSpPr>
          <p:cNvPr id="9" name="Téglalap 8">
            <a:extLst>
              <a:ext uri="{FF2B5EF4-FFF2-40B4-BE49-F238E27FC236}">
                <a16:creationId xmlns:a16="http://schemas.microsoft.com/office/drawing/2014/main" id="{6327573E-C0C1-4B6F-99F3-AE2D032F5FFB}"/>
              </a:ext>
            </a:extLst>
          </p:cNvPr>
          <p:cNvSpPr/>
          <p:nvPr/>
        </p:nvSpPr>
        <p:spPr>
          <a:xfrm>
            <a:off x="3433926" y="3717117"/>
            <a:ext cx="1073426" cy="220211"/>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b="1" dirty="0"/>
          </a:p>
        </p:txBody>
      </p:sp>
    </p:spTree>
    <p:extLst>
      <p:ext uri="{BB962C8B-B14F-4D97-AF65-F5344CB8AC3E}">
        <p14:creationId xmlns:p14="http://schemas.microsoft.com/office/powerpoint/2010/main" val="2798724398"/>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emutató1" id="{D81B0813-4309-4B00-9041-854225B64749}" vid="{24317758-5941-4EB0-B47F-C27D3C2090A4}"/>
    </a:ext>
  </a:extLst>
</a:theme>
</file>

<file path=docProps/app.xml><?xml version="1.0" encoding="utf-8"?>
<Properties xmlns="http://schemas.openxmlformats.org/officeDocument/2006/extended-properties" xmlns:vt="http://schemas.openxmlformats.org/officeDocument/2006/docPropsVTypes">
  <Template>zeneakademia_PPT_sablon_16_9_HU (1)</Template>
  <TotalTime>1708</TotalTime>
  <Words>986</Words>
  <Application>Microsoft Office PowerPoint</Application>
  <PresentationFormat>Szélesvásznú</PresentationFormat>
  <Paragraphs>81</Paragraphs>
  <Slides>21</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21</vt:i4>
      </vt:variant>
    </vt:vector>
  </HeadingPairs>
  <TitlesOfParts>
    <vt:vector size="26" baseType="lpstr">
      <vt:lpstr>Arial</vt:lpstr>
      <vt:lpstr>Calibri</vt:lpstr>
      <vt:lpstr>Cambria</vt:lpstr>
      <vt:lpstr>Segoe UI</vt:lpstr>
      <vt:lpstr>Office-téma</vt:lpstr>
      <vt:lpstr>PowerPoint-bemutató</vt:lpstr>
      <vt:lpstr>Office 365  OneDrive video sharing</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Gosztola Ferenc</dc:creator>
  <cp:lastModifiedBy>Ferenc Gosztola</cp:lastModifiedBy>
  <cp:revision>139</cp:revision>
  <cp:lastPrinted>2013-08-24T13:00:46Z</cp:lastPrinted>
  <dcterms:created xsi:type="dcterms:W3CDTF">2020-03-12T07:48:18Z</dcterms:created>
  <dcterms:modified xsi:type="dcterms:W3CDTF">2021-03-19T15:03:56Z</dcterms:modified>
</cp:coreProperties>
</file>